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Lst>
  <p:sldSz cy="5143500" cx="9144000"/>
  <p:notesSz cx="6858000" cy="9144000"/>
  <p:embeddedFontLst>
    <p:embeddedFont>
      <p:font typeface="Roboto"/>
      <p:regular r:id="rId100"/>
      <p:bold r:id="rId101"/>
      <p:italic r:id="rId102"/>
      <p:boldItalic r:id="rId10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104" roundtripDataSignature="AMtx7mjw3KzdBiGspls+olHZTgaoiUR8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0BC3839-C011-47EA-B5F8-1E50B384C30C}">
  <a:tblStyle styleId="{70BC3839-C011-47EA-B5F8-1E50B384C30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4" Type="http://customschemas.google.com/relationships/presentationmetadata" Target="meta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font" Target="fonts/Roboto-boldItalic.fntdata"/><Relationship Id="rId102" Type="http://schemas.openxmlformats.org/officeDocument/2006/relationships/font" Target="fonts/Roboto-italic.fntdata"/><Relationship Id="rId101" Type="http://schemas.openxmlformats.org/officeDocument/2006/relationships/font" Target="fonts/Roboto-bold.fntdata"/><Relationship Id="rId100" Type="http://schemas.openxmlformats.org/officeDocument/2006/relationships/font" Target="fonts/Roboto-regular.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8595bb3c9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8595bb3c9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e00e34ac6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e00e34ac6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e00e34ac6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e00e34ac6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783f6803a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783f6803a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8595bb3c9d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8595bb3c9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783f6803a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783f6803a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8595bb3c9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8595bb3c9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7" name="Google Shape;447;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8" name="Google Shape;458;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6" name="Google Shape;526;p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7" name="Google Shape;547;p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3" name="Google Shape;563;p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e00e34ac6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3e00e34ac6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e00e34ac6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g3e00e34ac6d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e00e34ac6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g3e00e34ac6d_0_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e00e34ac6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g3e00e34ac6d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e00e34ac6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g3e00e34ac6d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e00e34ac6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g3e00e34ac6d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e00e34ac6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g3e00e34ac6d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e00e34ac6d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g3e00e34ac6d_0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e00e34ac6d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g3e00e34ac6d_0_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e00e34ac6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g3e00e34ac6d_0_8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e00e34ac6d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g3e00e34ac6d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3e00e34ac6d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g3e00e34ac6d_0_10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e00e34ac6d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g3e00e34ac6d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8595bb3c9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8595bb3c9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7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7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 name="Shape 15"/>
        <p:cNvGrpSpPr/>
        <p:nvPr/>
      </p:nvGrpSpPr>
      <p:grpSpPr>
        <a:xfrm>
          <a:off x="0" y="0"/>
          <a:ext cx="0" cy="0"/>
          <a:chOff x="0" y="0"/>
          <a:chExt cx="0" cy="0"/>
        </a:xfrm>
      </p:grpSpPr>
      <p:sp>
        <p:nvSpPr>
          <p:cNvPr id="16" name="Google Shape;16;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 name="Google Shape;17;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7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2" name="Shape 22"/>
        <p:cNvGrpSpPr/>
        <p:nvPr/>
      </p:nvGrpSpPr>
      <p:grpSpPr>
        <a:xfrm>
          <a:off x="0" y="0"/>
          <a:ext cx="0" cy="0"/>
          <a:chOff x="0" y="0"/>
          <a:chExt cx="0" cy="0"/>
        </a:xfrm>
      </p:grpSpPr>
      <p:sp>
        <p:nvSpPr>
          <p:cNvPr id="23" name="Google Shape;23;p7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24" name="Google Shape;24;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7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7" name="Google Shape;27;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8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8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8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8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5" name="Google Shape;35;p8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6" name="Google Shape;36;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9" name="Google Shape;39;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8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8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3" name="Google Shape;43;p8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8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5" name="Google Shape;45;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8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8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g3e00e34ac6d_0_19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g3e00e34ac6d_0_19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3" name="Google Shape;53;g3e00e34ac6d_0_19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g3e00e34ac6d_0_19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g3e00e34ac6d_0_19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hyperlink" Target="https://en.wikipedia.org/wiki/List_of_Indian_people_by_net_worth" TargetMode="External"/><Relationship Id="rId5" Type="http://schemas.openxmlformats.org/officeDocument/2006/relationships/hyperlink" Target="https://en.wikipedia.org/wiki/Oyo_Room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www.youtube.com/watch?v=61QSHrOuGEA" TargetMode="External"/><Relationship Id="rId4"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4.jpg"/><Relationship Id="rId4" Type="http://schemas.openxmlformats.org/officeDocument/2006/relationships/image" Target="../media/image1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2.jpg"/><Relationship Id="rId4"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1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1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2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2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2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2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3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image" Target="../media/image32.jpg"/><Relationship Id="rId4" Type="http://schemas.openxmlformats.org/officeDocument/2006/relationships/image" Target="../media/image2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24.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29.jpg"/><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28.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34.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5.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3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36.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 Id="rId3" Type="http://schemas.openxmlformats.org/officeDocument/2006/relationships/image" Target="../media/image4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38.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39.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40.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42.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image" Target="../media/image45.png"/><Relationship Id="rId4" Type="http://schemas.openxmlformats.org/officeDocument/2006/relationships/image" Target="../media/image4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4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b="1" lang="en-US" sz="5400">
                <a:solidFill>
                  <a:srgbClr val="0000FF"/>
                </a:solidFill>
              </a:rPr>
              <a:t>Entrepreneurship</a:t>
            </a:r>
            <a:endParaRPr b="1" sz="5400">
              <a:solidFill>
                <a:srgbClr val="0000FF"/>
              </a:solidFill>
            </a:endParaRPr>
          </a:p>
        </p:txBody>
      </p:sp>
      <p:sp>
        <p:nvSpPr>
          <p:cNvPr id="61" name="Google Shape;61;p1"/>
          <p:cNvSpPr txBox="1"/>
          <p:nvPr>
            <p:ph idx="1" type="subTitle"/>
          </p:nvPr>
        </p:nvSpPr>
        <p:spPr>
          <a:xfrm>
            <a:off x="421125" y="3454250"/>
            <a:ext cx="8520600" cy="7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ctr">
              <a:lnSpc>
                <a:spcPct val="100000"/>
              </a:lnSpc>
              <a:spcBef>
                <a:spcPts val="0"/>
              </a:spcBef>
              <a:spcAft>
                <a:spcPts val="0"/>
              </a:spcAft>
              <a:buSzPct val="117647"/>
              <a:buNone/>
            </a:pPr>
            <a:r>
              <a:rPr b="1" lang="en-US">
                <a:solidFill>
                  <a:schemeClr val="accent4"/>
                </a:solidFill>
              </a:rPr>
              <a:t>PRESENTED BY UNNI KRISHNAN V</a:t>
            </a:r>
            <a:endParaRPr b="1">
              <a:solidFill>
                <a:schemeClr val="accent4"/>
              </a:solidFill>
            </a:endParaRPr>
          </a:p>
          <a:p>
            <a:pPr indent="0" lvl="0" marL="0" rtl="0" algn="ctr">
              <a:lnSpc>
                <a:spcPct val="100000"/>
              </a:lnSpc>
              <a:spcBef>
                <a:spcPts val="0"/>
              </a:spcBef>
              <a:spcAft>
                <a:spcPts val="0"/>
              </a:spcAft>
              <a:buSzPct val="117647"/>
              <a:buNone/>
            </a:pPr>
            <a:r>
              <a:rPr b="1" lang="en-US">
                <a:solidFill>
                  <a:schemeClr val="accent4"/>
                </a:solidFill>
              </a:rPr>
              <a:t>YATEER CREATIVE SOLUTIONS</a:t>
            </a:r>
            <a:endParaRPr b="1">
              <a:solidFill>
                <a:schemeClr val="accent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2"/>
          <p:cNvPicPr preferRelativeResize="0"/>
          <p:nvPr/>
        </p:nvPicPr>
        <p:blipFill rotWithShape="1">
          <a:blip r:embed="rId3">
            <a:alphaModFix/>
          </a:blip>
          <a:srcRect b="0" l="0" r="0" t="0"/>
          <a:stretch/>
        </p:blipFill>
        <p:spPr>
          <a:xfrm>
            <a:off x="66275" y="0"/>
            <a:ext cx="9077724"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nvSpPr>
        <p:spPr>
          <a:xfrm>
            <a:off x="121775" y="1014200"/>
            <a:ext cx="4450200" cy="3879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FF"/>
                </a:solidFill>
                <a:latin typeface="Arial"/>
                <a:ea typeface="Arial"/>
                <a:cs typeface="Arial"/>
                <a:sym typeface="Arial"/>
              </a:rPr>
              <a:t>Entrepreneur</a:t>
            </a:r>
            <a:r>
              <a:rPr b="0" i="0" lang="en-US" sz="2400" u="none" cap="none" strike="noStrike">
                <a:solidFill>
                  <a:schemeClr val="dk1"/>
                </a:solidFill>
                <a:latin typeface="Arial"/>
                <a:ea typeface="Arial"/>
                <a:cs typeface="Arial"/>
                <a:sym typeface="Arial"/>
              </a:rPr>
              <a:t> is </a:t>
            </a:r>
            <a:r>
              <a:rPr b="0" i="0" lang="en-US" sz="2400" u="none" cap="none" strike="noStrike">
                <a:solidFill>
                  <a:srgbClr val="202124"/>
                </a:solidFill>
                <a:highlight>
                  <a:srgbClr val="FFFFFF"/>
                </a:highlight>
                <a:latin typeface="Arial"/>
                <a:ea typeface="Arial"/>
                <a:cs typeface="Arial"/>
                <a:sym typeface="Arial"/>
              </a:rPr>
              <a:t>a person who takes financial risks, involves innovations to generate business ideas, create opportunities to make money, starts profitable businesses, gathers and manages the right resources to reach his goal and mostly is driven by his vision and mission of life.</a:t>
            </a:r>
            <a:endParaRPr b="0" i="0" sz="2400" u="none" cap="none" strike="noStrike">
              <a:solidFill>
                <a:srgbClr val="000000"/>
              </a:solidFill>
              <a:latin typeface="Arial"/>
              <a:ea typeface="Arial"/>
              <a:cs typeface="Arial"/>
              <a:sym typeface="Arial"/>
            </a:endParaRPr>
          </a:p>
        </p:txBody>
      </p:sp>
      <p:sp>
        <p:nvSpPr>
          <p:cNvPr id="72" name="Google Shape;72;p3"/>
          <p:cNvSpPr txBox="1"/>
          <p:nvPr/>
        </p:nvSpPr>
        <p:spPr>
          <a:xfrm>
            <a:off x="378825" y="337100"/>
            <a:ext cx="8689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FF"/>
                </a:solidFill>
                <a:latin typeface="Arial"/>
                <a:ea typeface="Arial"/>
                <a:cs typeface="Arial"/>
                <a:sym typeface="Arial"/>
              </a:rPr>
              <a:t>GENERAL DEFINITION</a:t>
            </a:r>
            <a:endParaRPr b="1" i="0" sz="3200" u="none" cap="none" strike="noStrike">
              <a:solidFill>
                <a:srgbClr val="0000FF"/>
              </a:solidFill>
              <a:latin typeface="Arial"/>
              <a:ea typeface="Arial"/>
              <a:cs typeface="Arial"/>
              <a:sym typeface="Arial"/>
            </a:endParaRPr>
          </a:p>
        </p:txBody>
      </p:sp>
      <p:grpSp>
        <p:nvGrpSpPr>
          <p:cNvPr id="73" name="Google Shape;73;p3"/>
          <p:cNvGrpSpPr/>
          <p:nvPr/>
        </p:nvGrpSpPr>
        <p:grpSpPr>
          <a:xfrm>
            <a:off x="5188488" y="902232"/>
            <a:ext cx="3339000" cy="3339000"/>
            <a:chOff x="2902488" y="902232"/>
            <a:chExt cx="3339000" cy="3339000"/>
          </a:xfrm>
        </p:grpSpPr>
        <p:sp>
          <p:nvSpPr>
            <p:cNvPr id="74" name="Google Shape;74;p3"/>
            <p:cNvSpPr/>
            <p:nvPr/>
          </p:nvSpPr>
          <p:spPr>
            <a:xfrm rot="-5400000">
              <a:off x="2902488" y="902232"/>
              <a:ext cx="3339000" cy="3339000"/>
            </a:xfrm>
            <a:prstGeom prst="ellipse">
              <a:avLst/>
            </a:prstGeom>
            <a:noFill/>
            <a:ln cap="flat" cmpd="sng" w="19050">
              <a:solidFill>
                <a:srgbClr val="761E86"/>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
            <p:cNvSpPr/>
            <p:nvPr/>
          </p:nvSpPr>
          <p:spPr>
            <a:xfrm>
              <a:off x="3123738" y="1123632"/>
              <a:ext cx="2896500" cy="2896200"/>
            </a:xfrm>
            <a:prstGeom prst="pie">
              <a:avLst>
                <a:gd fmla="val 16283173" name="adj1"/>
                <a:gd fmla="val 16214886" name="adj2"/>
              </a:avLst>
            </a:prstGeom>
            <a:solidFill>
              <a:srgbClr val="D686E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6" name="Google Shape;76;p3"/>
          <p:cNvGrpSpPr/>
          <p:nvPr/>
        </p:nvGrpSpPr>
        <p:grpSpPr>
          <a:xfrm>
            <a:off x="5950038" y="1663782"/>
            <a:ext cx="1815900" cy="1815900"/>
            <a:chOff x="3664038" y="1663782"/>
            <a:chExt cx="1815900" cy="1815900"/>
          </a:xfrm>
        </p:grpSpPr>
        <p:sp>
          <p:nvSpPr>
            <p:cNvPr id="77" name="Google Shape;77;p3"/>
            <p:cNvSpPr/>
            <p:nvPr/>
          </p:nvSpPr>
          <p:spPr>
            <a:xfrm>
              <a:off x="3664038" y="1663782"/>
              <a:ext cx="1815900" cy="1815900"/>
            </a:xfrm>
            <a:prstGeom prst="ellipse">
              <a:avLst/>
            </a:prstGeom>
            <a:solidFill>
              <a:srgbClr val="701C7F"/>
            </a:solidFill>
            <a:ln>
              <a:noFill/>
            </a:ln>
            <a:effectLst>
              <a:outerShdw blurRad="228600" rotWithShape="0" algn="tl" dir="5400000" dist="50800">
                <a:srgbClr val="000000">
                  <a:alpha val="5450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3"/>
            <p:cNvSpPr txBox="1"/>
            <p:nvPr/>
          </p:nvSpPr>
          <p:spPr>
            <a:xfrm>
              <a:off x="3899988" y="2158482"/>
              <a:ext cx="1344000" cy="826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rPr b="1" i="0" lang="en-US" sz="2400" u="none" cap="none" strike="noStrike">
                  <a:solidFill>
                    <a:srgbClr val="FFFFFF"/>
                  </a:solidFill>
                  <a:latin typeface="Roboto"/>
                  <a:ea typeface="Roboto"/>
                  <a:cs typeface="Roboto"/>
                  <a:sym typeface="Roboto"/>
                </a:rPr>
                <a:t>Vision,Mission, Goal</a:t>
              </a:r>
              <a:endParaRPr b="1" i="0" sz="2400" u="none" cap="none" strike="noStrike">
                <a:solidFill>
                  <a:srgbClr val="FFFFFF"/>
                </a:solidFill>
                <a:latin typeface="Roboto"/>
                <a:ea typeface="Roboto"/>
                <a:cs typeface="Roboto"/>
                <a:sym typeface="Roboto"/>
              </a:endParaRPr>
            </a:p>
          </p:txBody>
        </p:sp>
      </p:grpSp>
      <p:grpSp>
        <p:nvGrpSpPr>
          <p:cNvPr id="79" name="Google Shape;79;p3"/>
          <p:cNvGrpSpPr/>
          <p:nvPr/>
        </p:nvGrpSpPr>
        <p:grpSpPr>
          <a:xfrm>
            <a:off x="6328186" y="337061"/>
            <a:ext cx="1236691" cy="1177277"/>
            <a:chOff x="2859873" y="853971"/>
            <a:chExt cx="1068600" cy="1068600"/>
          </a:xfrm>
        </p:grpSpPr>
        <p:sp>
          <p:nvSpPr>
            <p:cNvPr id="80" name="Google Shape;80;p3"/>
            <p:cNvSpPr/>
            <p:nvPr/>
          </p:nvSpPr>
          <p:spPr>
            <a:xfrm>
              <a:off x="2859873" y="853971"/>
              <a:ext cx="1068600" cy="1068600"/>
            </a:xfrm>
            <a:prstGeom prst="ellipse">
              <a:avLst/>
            </a:prstGeom>
            <a:solidFill>
              <a:srgbClr val="5515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3"/>
            <p:cNvSpPr txBox="1"/>
            <p:nvPr/>
          </p:nvSpPr>
          <p:spPr>
            <a:xfrm>
              <a:off x="3012800" y="1022197"/>
              <a:ext cx="762600" cy="732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000"/>
                <a:buFont typeface="Arial"/>
                <a:buNone/>
              </a:pPr>
              <a:r>
                <a:rPr b="0" i="0" lang="en-US" sz="1000" u="none" cap="none" strike="noStrike">
                  <a:solidFill>
                    <a:srgbClr val="FFFFFF"/>
                  </a:solidFill>
                  <a:latin typeface="Roboto"/>
                  <a:ea typeface="Roboto"/>
                  <a:cs typeface="Roboto"/>
                  <a:sym typeface="Roboto"/>
                </a:rPr>
                <a:t>Innovations</a:t>
              </a:r>
              <a:endParaRPr b="0" i="0" sz="1200" u="none" cap="none" strike="noStrike">
                <a:solidFill>
                  <a:srgbClr val="FFFFFF"/>
                </a:solidFill>
                <a:latin typeface="Roboto"/>
                <a:ea typeface="Roboto"/>
                <a:cs typeface="Roboto"/>
                <a:sym typeface="Roboto"/>
              </a:endParaRPr>
            </a:p>
          </p:txBody>
        </p:sp>
      </p:grpSp>
      <p:grpSp>
        <p:nvGrpSpPr>
          <p:cNvPr id="82" name="Google Shape;82;p3"/>
          <p:cNvGrpSpPr/>
          <p:nvPr/>
        </p:nvGrpSpPr>
        <p:grpSpPr>
          <a:xfrm>
            <a:off x="6318030" y="3633166"/>
            <a:ext cx="1347291" cy="1310531"/>
            <a:chOff x="5214448" y="3234278"/>
            <a:chExt cx="1068600" cy="1068600"/>
          </a:xfrm>
        </p:grpSpPr>
        <p:sp>
          <p:nvSpPr>
            <p:cNvPr id="83" name="Google Shape;83;p3"/>
            <p:cNvSpPr/>
            <p:nvPr/>
          </p:nvSpPr>
          <p:spPr>
            <a:xfrm>
              <a:off x="5214448" y="3234278"/>
              <a:ext cx="1068600" cy="1068600"/>
            </a:xfrm>
            <a:prstGeom prst="ellipse">
              <a:avLst/>
            </a:prstGeom>
            <a:solidFill>
              <a:srgbClr val="5515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3"/>
            <p:cNvSpPr txBox="1"/>
            <p:nvPr/>
          </p:nvSpPr>
          <p:spPr>
            <a:xfrm>
              <a:off x="5367375" y="3402503"/>
              <a:ext cx="762600" cy="732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rgbClr val="FFFFFF"/>
                  </a:solidFill>
                  <a:latin typeface="Roboto"/>
                  <a:ea typeface="Roboto"/>
                  <a:cs typeface="Roboto"/>
                  <a:sym typeface="Roboto"/>
                </a:rPr>
                <a:t>Resources</a:t>
              </a:r>
              <a:endParaRPr b="0" i="0" sz="1300" u="none" cap="none" strike="noStrike">
                <a:solidFill>
                  <a:srgbClr val="FFFFFF"/>
                </a:solidFill>
                <a:latin typeface="Roboto"/>
                <a:ea typeface="Roboto"/>
                <a:cs typeface="Roboto"/>
                <a:sym typeface="Roboto"/>
              </a:endParaRPr>
            </a:p>
          </p:txBody>
        </p:sp>
      </p:grpSp>
      <p:grpSp>
        <p:nvGrpSpPr>
          <p:cNvPr id="85" name="Google Shape;85;p3"/>
          <p:cNvGrpSpPr/>
          <p:nvPr/>
        </p:nvGrpSpPr>
        <p:grpSpPr>
          <a:xfrm>
            <a:off x="4731881" y="2041043"/>
            <a:ext cx="1236691" cy="1310531"/>
            <a:chOff x="5214448" y="3234278"/>
            <a:chExt cx="1068600" cy="1068600"/>
          </a:xfrm>
        </p:grpSpPr>
        <p:sp>
          <p:nvSpPr>
            <p:cNvPr id="86" name="Google Shape;86;p3"/>
            <p:cNvSpPr/>
            <p:nvPr/>
          </p:nvSpPr>
          <p:spPr>
            <a:xfrm>
              <a:off x="5214448" y="3234278"/>
              <a:ext cx="1068600" cy="1068600"/>
            </a:xfrm>
            <a:prstGeom prst="ellipse">
              <a:avLst/>
            </a:prstGeom>
            <a:solidFill>
              <a:srgbClr val="5515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
            <p:cNvSpPr txBox="1"/>
            <p:nvPr/>
          </p:nvSpPr>
          <p:spPr>
            <a:xfrm>
              <a:off x="5367375" y="3402503"/>
              <a:ext cx="762600" cy="732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rgbClr val="FFFFFF"/>
                  </a:solidFill>
                  <a:latin typeface="Roboto"/>
                  <a:ea typeface="Roboto"/>
                  <a:cs typeface="Roboto"/>
                  <a:sym typeface="Roboto"/>
                </a:rPr>
                <a:t>Finances</a:t>
              </a:r>
              <a:endParaRPr b="0" i="0" sz="1300" u="none" cap="none" strike="noStrike">
                <a:solidFill>
                  <a:srgbClr val="FFFFFF"/>
                </a:solidFill>
                <a:latin typeface="Roboto"/>
                <a:ea typeface="Roboto"/>
                <a:cs typeface="Roboto"/>
                <a:sym typeface="Roboto"/>
              </a:endParaRPr>
            </a:p>
          </p:txBody>
        </p:sp>
      </p:grpSp>
      <p:grpSp>
        <p:nvGrpSpPr>
          <p:cNvPr id="88" name="Google Shape;88;p3"/>
          <p:cNvGrpSpPr/>
          <p:nvPr/>
        </p:nvGrpSpPr>
        <p:grpSpPr>
          <a:xfrm>
            <a:off x="7917380" y="2041043"/>
            <a:ext cx="1236691" cy="1310531"/>
            <a:chOff x="5214448" y="3234278"/>
            <a:chExt cx="1068600" cy="1068600"/>
          </a:xfrm>
        </p:grpSpPr>
        <p:sp>
          <p:nvSpPr>
            <p:cNvPr id="89" name="Google Shape;89;p3"/>
            <p:cNvSpPr/>
            <p:nvPr/>
          </p:nvSpPr>
          <p:spPr>
            <a:xfrm>
              <a:off x="5214448" y="3234278"/>
              <a:ext cx="1068600" cy="1068600"/>
            </a:xfrm>
            <a:prstGeom prst="ellipse">
              <a:avLst/>
            </a:prstGeom>
            <a:solidFill>
              <a:srgbClr val="5515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3"/>
            <p:cNvSpPr txBox="1"/>
            <p:nvPr/>
          </p:nvSpPr>
          <p:spPr>
            <a:xfrm>
              <a:off x="5367375" y="3402503"/>
              <a:ext cx="762600" cy="7323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rgbClr val="FFFFFF"/>
                  </a:solidFill>
                  <a:latin typeface="Roboto"/>
                  <a:ea typeface="Roboto"/>
                  <a:cs typeface="Roboto"/>
                  <a:sym typeface="Roboto"/>
                </a:rPr>
                <a:t>Business</a:t>
              </a:r>
              <a:endParaRPr b="0" i="0" sz="1300" u="none" cap="none" strike="noStrike">
                <a:solidFill>
                  <a:srgbClr val="FFFFFF"/>
                </a:solidFill>
                <a:latin typeface="Roboto"/>
                <a:ea typeface="Roboto"/>
                <a:cs typeface="Roboto"/>
                <a:sym typeface="Robo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4"/>
          <p:cNvSpPr txBox="1"/>
          <p:nvPr/>
        </p:nvSpPr>
        <p:spPr>
          <a:xfrm>
            <a:off x="529236" y="688683"/>
            <a:ext cx="8168195" cy="40934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“Entre” </a:t>
            </a:r>
            <a:r>
              <a:rPr b="0" i="0" lang="en-US" sz="2000" u="none" cap="none" strike="noStrike">
                <a:solidFill>
                  <a:srgbClr val="000000"/>
                </a:solidFill>
                <a:latin typeface="Arial"/>
                <a:ea typeface="Arial"/>
                <a:cs typeface="Arial"/>
                <a:sym typeface="Arial"/>
              </a:rPr>
              <a:t>means </a:t>
            </a:r>
            <a:r>
              <a:rPr b="1" i="0" lang="en-US" sz="2000" u="none" cap="none" strike="noStrike">
                <a:solidFill>
                  <a:srgbClr val="000000"/>
                </a:solidFill>
                <a:latin typeface="Arial"/>
                <a:ea typeface="Arial"/>
                <a:cs typeface="Arial"/>
                <a:sym typeface="Arial"/>
              </a:rPr>
              <a:t>between</a:t>
            </a:r>
            <a:r>
              <a:rPr b="0" i="0" lang="en-US" sz="2000" u="none" cap="none" strike="noStrike">
                <a:solidFill>
                  <a:srgbClr val="000000"/>
                </a:solidFill>
                <a:latin typeface="Arial"/>
                <a:ea typeface="Arial"/>
                <a:cs typeface="Arial"/>
                <a:sym typeface="Arial"/>
              </a:rPr>
              <a:t>, the idea of </a:t>
            </a:r>
            <a:r>
              <a:rPr b="1" i="0" lang="en-US" sz="2000" u="none" cap="none" strike="noStrike">
                <a:solidFill>
                  <a:srgbClr val="000000"/>
                </a:solidFill>
                <a:latin typeface="Arial"/>
                <a:ea typeface="Arial"/>
                <a:cs typeface="Arial"/>
                <a:sym typeface="Arial"/>
              </a:rPr>
              <a:t>navigating between challenges</a:t>
            </a:r>
            <a:r>
              <a:rPr b="0" i="0" lang="en-US" sz="2000" u="none" cap="none" strike="noStrike">
                <a:solidFill>
                  <a:srgbClr val="000000"/>
                </a:solidFill>
                <a:latin typeface="Arial"/>
                <a:ea typeface="Arial"/>
                <a:cs typeface="Arial"/>
                <a:sym typeface="Arial"/>
              </a:rPr>
              <a:t>, between </a:t>
            </a:r>
            <a:r>
              <a:rPr b="1" i="0" lang="en-US" sz="2000" u="none" cap="none" strike="noStrike">
                <a:solidFill>
                  <a:srgbClr val="000000"/>
                </a:solidFill>
                <a:latin typeface="Arial"/>
                <a:ea typeface="Arial"/>
                <a:cs typeface="Arial"/>
                <a:sym typeface="Arial"/>
              </a:rPr>
              <a:t>risks and rewards</a:t>
            </a:r>
            <a:r>
              <a:rPr b="0" i="0" lang="en-US" sz="20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 “</a:t>
            </a:r>
            <a:r>
              <a:rPr b="1" i="0" lang="en-US" sz="2000" u="none" cap="none" strike="noStrike">
                <a:solidFill>
                  <a:srgbClr val="000000"/>
                </a:solidFill>
                <a:latin typeface="Arial"/>
                <a:ea typeface="Arial"/>
                <a:cs typeface="Arial"/>
                <a:sym typeface="Arial"/>
              </a:rPr>
              <a:t>Preneur</a:t>
            </a:r>
            <a:r>
              <a:rPr b="0" i="0" lang="en-US" sz="2000" u="none" cap="none" strike="noStrike">
                <a:solidFill>
                  <a:srgbClr val="000000"/>
                </a:solidFill>
                <a:latin typeface="Arial"/>
                <a:ea typeface="Arial"/>
                <a:cs typeface="Arial"/>
                <a:sym typeface="Arial"/>
              </a:rPr>
              <a:t>” means </a:t>
            </a:r>
            <a:r>
              <a:rPr b="1" i="0" lang="en-US" sz="2000" u="none" cap="none" strike="noStrike">
                <a:solidFill>
                  <a:srgbClr val="000000"/>
                </a:solidFill>
                <a:latin typeface="Arial"/>
                <a:ea typeface="Arial"/>
                <a:cs typeface="Arial"/>
                <a:sym typeface="Arial"/>
              </a:rPr>
              <a:t>taker</a:t>
            </a:r>
            <a:r>
              <a:rPr b="0" i="0" lang="en-US" sz="2000" u="none" cap="none" strike="noStrike">
                <a:solidFill>
                  <a:srgbClr val="000000"/>
                </a:solidFill>
                <a:latin typeface="Arial"/>
                <a:ea typeface="Arial"/>
                <a:cs typeface="Arial"/>
                <a:sym typeface="Arial"/>
              </a:rPr>
              <a:t>, someone who </a:t>
            </a:r>
            <a:r>
              <a:rPr b="1" i="0" lang="en-US" sz="2000" u="none" cap="none" strike="noStrike">
                <a:solidFill>
                  <a:srgbClr val="000000"/>
                </a:solidFill>
                <a:latin typeface="Arial"/>
                <a:ea typeface="Arial"/>
                <a:cs typeface="Arial"/>
                <a:sym typeface="Arial"/>
              </a:rPr>
              <a:t>seizes opportunities</a:t>
            </a:r>
            <a:r>
              <a:rPr b="0" i="0" lang="en-US" sz="2000" u="none" cap="none" strike="noStrike">
                <a:solidFill>
                  <a:srgbClr val="000000"/>
                </a:solidFill>
                <a:latin typeface="Arial"/>
                <a:ea typeface="Arial"/>
                <a:cs typeface="Arial"/>
                <a:sym typeface="Arial"/>
              </a:rPr>
              <a:t>, someone who takes action </a:t>
            </a:r>
            <a:endParaRPr/>
          </a:p>
          <a:p>
            <a:pPr indent="0" lvl="0" marL="0" marR="0" rtl="0" algn="ct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t>
            </a:r>
            <a:r>
              <a:rPr b="1" i="0" lang="en-US" sz="2000" u="none" cap="none" strike="noStrike">
                <a:solidFill>
                  <a:srgbClr val="000000"/>
                </a:solidFill>
                <a:latin typeface="Arial"/>
                <a:ea typeface="Arial"/>
                <a:cs typeface="Arial"/>
                <a:sym typeface="Arial"/>
              </a:rPr>
              <a:t>Preneur</a:t>
            </a:r>
            <a:r>
              <a:rPr b="0" i="0" lang="en-US" sz="2000" u="none" cap="none" strike="noStrike">
                <a:solidFill>
                  <a:srgbClr val="000000"/>
                </a:solidFill>
                <a:latin typeface="Arial"/>
                <a:ea typeface="Arial"/>
                <a:cs typeface="Arial"/>
                <a:sym typeface="Arial"/>
              </a:rPr>
              <a:t>" is a </a:t>
            </a:r>
            <a:r>
              <a:rPr b="1" i="0" lang="en-US" sz="2000" u="none" cap="none" strike="noStrike">
                <a:solidFill>
                  <a:srgbClr val="000000"/>
                </a:solidFill>
                <a:latin typeface="Arial"/>
                <a:ea typeface="Arial"/>
                <a:cs typeface="Arial"/>
                <a:sym typeface="Arial"/>
              </a:rPr>
              <a:t>French</a:t>
            </a:r>
            <a:r>
              <a:rPr b="0" i="0" lang="en-US" sz="2000" u="none" cap="none" strike="noStrike">
                <a:solidFill>
                  <a:srgbClr val="000000"/>
                </a:solidFill>
                <a:latin typeface="Arial"/>
                <a:ea typeface="Arial"/>
                <a:cs typeface="Arial"/>
                <a:sym typeface="Arial"/>
              </a:rPr>
              <a:t> word meaning "</a:t>
            </a:r>
            <a:r>
              <a:rPr b="1" i="0" lang="en-US" sz="2000" u="none" cap="none" strike="noStrike">
                <a:solidFill>
                  <a:srgbClr val="000000"/>
                </a:solidFill>
                <a:latin typeface="Arial"/>
                <a:ea typeface="Arial"/>
                <a:cs typeface="Arial"/>
                <a:sym typeface="Arial"/>
              </a:rPr>
              <a:t>taker</a:t>
            </a:r>
            <a:r>
              <a:rPr b="0" i="0" lang="en-US" sz="2000" u="none" cap="none" strike="noStrike">
                <a:solidFill>
                  <a:srgbClr val="000000"/>
                </a:solidFill>
                <a:latin typeface="Arial"/>
                <a:ea typeface="Arial"/>
                <a:cs typeface="Arial"/>
                <a:sym typeface="Arial"/>
              </a:rPr>
              <a:t>" or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"one who accepts".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It's often used in combination with other</a:t>
            </a:r>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 words, like "entrepreneur," to describe someone who takes action,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seizes opportunities, or is willing to buy.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In the context of business, it can highlight the entrepreneurial spirit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of taking risks and moving forward despite uncertainty.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5"/>
          <p:cNvSpPr txBox="1"/>
          <p:nvPr>
            <p:ph type="title"/>
          </p:nvPr>
        </p:nvSpPr>
        <p:spPr>
          <a:xfrm>
            <a:off x="914400" y="445025"/>
            <a:ext cx="73152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b="1" lang="en-US" sz="3020">
                <a:solidFill>
                  <a:srgbClr val="0000FF"/>
                </a:solidFill>
              </a:rPr>
              <a:t>FINANCIAL RISK</a:t>
            </a:r>
            <a:endParaRPr b="1" sz="3020">
              <a:solidFill>
                <a:srgbClr val="0000FF"/>
              </a:solidFill>
            </a:endParaRPr>
          </a:p>
        </p:txBody>
      </p:sp>
      <p:pic>
        <p:nvPicPr>
          <p:cNvPr id="101" name="Google Shape;101;p5"/>
          <p:cNvPicPr preferRelativeResize="0"/>
          <p:nvPr/>
        </p:nvPicPr>
        <p:blipFill rotWithShape="1">
          <a:blip r:embed="rId3">
            <a:alphaModFix/>
          </a:blip>
          <a:srcRect b="0" l="0" r="0" t="0"/>
          <a:stretch/>
        </p:blipFill>
        <p:spPr>
          <a:xfrm>
            <a:off x="914400" y="1200825"/>
            <a:ext cx="7315200" cy="3657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6"/>
          <p:cNvPicPr preferRelativeResize="0"/>
          <p:nvPr/>
        </p:nvPicPr>
        <p:blipFill rotWithShape="1">
          <a:blip r:embed="rId3">
            <a:alphaModFix/>
          </a:blip>
          <a:srcRect b="0" l="0" r="0" t="0"/>
          <a:stretch/>
        </p:blipFill>
        <p:spPr>
          <a:xfrm>
            <a:off x="778250" y="108425"/>
            <a:ext cx="7357225" cy="4134050"/>
          </a:xfrm>
          <a:prstGeom prst="rect">
            <a:avLst/>
          </a:prstGeom>
          <a:noFill/>
          <a:ln>
            <a:noFill/>
          </a:ln>
        </p:spPr>
      </p:pic>
      <p:sp>
        <p:nvSpPr>
          <p:cNvPr id="107" name="Google Shape;107;p6"/>
          <p:cNvSpPr txBox="1"/>
          <p:nvPr/>
        </p:nvSpPr>
        <p:spPr>
          <a:xfrm>
            <a:off x="788463" y="4303050"/>
            <a:ext cx="73368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0" i="0" lang="en-US" sz="3800" u="none" cap="none" strike="noStrike">
                <a:solidFill>
                  <a:srgbClr val="202124"/>
                </a:solidFill>
                <a:highlight>
                  <a:srgbClr val="FFFFFF"/>
                </a:highlight>
                <a:latin typeface="Arial"/>
                <a:ea typeface="Arial"/>
                <a:cs typeface="Arial"/>
                <a:sym typeface="Arial"/>
              </a:rPr>
              <a:t>Faith, if it has not works, is dead</a:t>
            </a:r>
            <a:endParaRPr b="0" i="0" sz="40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7"/>
          <p:cNvSpPr txBox="1"/>
          <p:nvPr>
            <p:ph type="ctrTitle"/>
          </p:nvPr>
        </p:nvSpPr>
        <p:spPr>
          <a:xfrm>
            <a:off x="168600" y="421250"/>
            <a:ext cx="8815500" cy="42579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900"/>
              </a:spcBef>
              <a:spcAft>
                <a:spcPts val="0"/>
              </a:spcAft>
              <a:buClr>
                <a:schemeClr val="dk1"/>
              </a:buClr>
              <a:buSzPts val="1100"/>
              <a:buFont typeface="Arial"/>
              <a:buNone/>
            </a:pPr>
            <a:r>
              <a:rPr b="1" lang="en-US" sz="3200">
                <a:solidFill>
                  <a:srgbClr val="0000FF"/>
                </a:solidFill>
                <a:highlight>
                  <a:srgbClr val="FFFFFF"/>
                </a:highlight>
              </a:rPr>
              <a:t>What is a lifestyle entrepreneur?</a:t>
            </a:r>
            <a:endParaRPr b="1" sz="3200">
              <a:solidFill>
                <a:srgbClr val="0000FF"/>
              </a:solidFill>
              <a:highlight>
                <a:srgbClr val="FFFFFF"/>
              </a:highlight>
            </a:endParaRPr>
          </a:p>
          <a:p>
            <a:pPr indent="0" lvl="0" marL="0" rtl="0" algn="l">
              <a:lnSpc>
                <a:spcPct val="115000"/>
              </a:lnSpc>
              <a:spcBef>
                <a:spcPts val="900"/>
              </a:spcBef>
              <a:spcAft>
                <a:spcPts val="0"/>
              </a:spcAft>
              <a:buSzPts val="5200"/>
              <a:buNone/>
            </a:pPr>
            <a:r>
              <a:rPr lang="en-US" sz="2600">
                <a:solidFill>
                  <a:srgbClr val="202124"/>
                </a:solidFill>
                <a:highlight>
                  <a:srgbClr val="FFFFFF"/>
                </a:highlight>
              </a:rPr>
              <a:t>A lifestyle entrepreneur is an individual who </a:t>
            </a:r>
            <a:r>
              <a:rPr b="1" lang="en-US" sz="2600">
                <a:solidFill>
                  <a:srgbClr val="202124"/>
                </a:solidFill>
                <a:highlight>
                  <a:srgbClr val="FFFFFF"/>
                </a:highlight>
              </a:rPr>
              <a:t>creates a business for the purpose of changing their lifestyle instead of focusing on making profits</a:t>
            </a:r>
            <a:r>
              <a:rPr lang="en-US" sz="2600">
                <a:solidFill>
                  <a:srgbClr val="202124"/>
                </a:solidFill>
                <a:highlight>
                  <a:srgbClr val="FFFFFF"/>
                </a:highlight>
              </a:rPr>
              <a:t>. </a:t>
            </a:r>
            <a:endParaRPr sz="2600">
              <a:solidFill>
                <a:srgbClr val="202124"/>
              </a:solidFill>
              <a:highlight>
                <a:srgbClr val="FFFFFF"/>
              </a:highlight>
            </a:endParaRPr>
          </a:p>
          <a:p>
            <a:pPr indent="0" lvl="0" marL="0" rtl="0" algn="l">
              <a:lnSpc>
                <a:spcPct val="115000"/>
              </a:lnSpc>
              <a:spcBef>
                <a:spcPts val="0"/>
              </a:spcBef>
              <a:spcAft>
                <a:spcPts val="0"/>
              </a:spcAft>
              <a:buSzPts val="5200"/>
              <a:buNone/>
            </a:pPr>
            <a:r>
              <a:t/>
            </a:r>
            <a:endParaRPr sz="2600">
              <a:solidFill>
                <a:srgbClr val="202124"/>
              </a:solidFill>
              <a:highlight>
                <a:srgbClr val="FFFFFF"/>
              </a:highlight>
            </a:endParaRPr>
          </a:p>
          <a:p>
            <a:pPr indent="0" lvl="0" marL="0" rtl="0" algn="l">
              <a:lnSpc>
                <a:spcPct val="115000"/>
              </a:lnSpc>
              <a:spcBef>
                <a:spcPts val="0"/>
              </a:spcBef>
              <a:spcAft>
                <a:spcPts val="0"/>
              </a:spcAft>
              <a:buSzPts val="5200"/>
              <a:buNone/>
            </a:pPr>
            <a:r>
              <a:rPr lang="en-US" sz="2600">
                <a:solidFill>
                  <a:srgbClr val="202124"/>
                </a:solidFill>
                <a:highlight>
                  <a:schemeClr val="lt1"/>
                </a:highlight>
              </a:rPr>
              <a:t>A lifestyle entrepreneur focuses more on the rewards of life: </a:t>
            </a:r>
            <a:r>
              <a:rPr b="1" lang="en-US" sz="2600">
                <a:solidFill>
                  <a:srgbClr val="202124"/>
                </a:solidFill>
                <a:highlight>
                  <a:schemeClr val="lt1"/>
                </a:highlight>
              </a:rPr>
              <a:t>Autonomy, Fun, Freedom, Time, Flexibility, Happiness</a:t>
            </a:r>
            <a:endParaRPr b="1" sz="2600">
              <a:solidFill>
                <a:srgbClr val="202124"/>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US" sz="2600">
                <a:solidFill>
                  <a:srgbClr val="202124"/>
                </a:solidFill>
                <a:highlight>
                  <a:schemeClr val="lt1"/>
                </a:highlight>
              </a:rPr>
              <a:t>He is passionate about his works and enjoy what he does</a:t>
            </a:r>
            <a:endParaRPr sz="2600">
              <a:solidFill>
                <a:srgbClr val="202124"/>
              </a:solidFill>
              <a:highlight>
                <a:schemeClr val="lt1"/>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8"/>
          <p:cNvSpPr txBox="1"/>
          <p:nvPr/>
        </p:nvSpPr>
        <p:spPr>
          <a:xfrm>
            <a:off x="382772" y="765544"/>
            <a:ext cx="6944530" cy="41857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Narayana Murthy (Infosys)</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His first venture, Softronics, failed within 1.5 years.</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Co-founded Infosys, now a global IT services giant.</a:t>
            </a:r>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Kalpana Saroj (Kamani Tubes)</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Faced child marriage, abuse, and poverty; attempted suicide.</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Revived Kamani Tubes from bankruptcy; awarded Padma Shri. </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Hari Menon (BigBasket)</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Early e-commerce venture Fabmart failed due to low internet penetration.</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Co-founded BigBasket, India's leading online grocery platform.</a:t>
            </a:r>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Sunil Bharti Mittal (Bharti Airtel)</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Initial ventures in bicycle parts and generators faced setbacks.</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Founded Bharti Airtel, one of Asia's largest telecom companies.</a:t>
            </a:r>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Captain G.R. Gopinath (Air Deccan)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Multiple failed ventures including farming and a motorbike dealership.</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Launched Air Deccan, India's first low-cost airline, revolutionizing air travel.</a:t>
            </a:r>
            <a:endParaRPr/>
          </a:p>
        </p:txBody>
      </p:sp>
      <p:sp>
        <p:nvSpPr>
          <p:cNvPr id="118" name="Google Shape;118;p8"/>
          <p:cNvSpPr txBox="1"/>
          <p:nvPr/>
        </p:nvSpPr>
        <p:spPr>
          <a:xfrm>
            <a:off x="882502" y="223283"/>
            <a:ext cx="764481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rgbClr val="000000"/>
                </a:solidFill>
                <a:latin typeface="Arial"/>
                <a:ea typeface="Arial"/>
                <a:cs typeface="Arial"/>
                <a:sym typeface="Arial"/>
              </a:rPr>
              <a:t>Indian Entrepreneurs Who Overcame Failure</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9"/>
          <p:cNvSpPr txBox="1"/>
          <p:nvPr/>
        </p:nvSpPr>
        <p:spPr>
          <a:xfrm>
            <a:off x="404037" y="742295"/>
            <a:ext cx="7681911" cy="440120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Kiran Mazumdar-Shaw (Biocon)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Faced skepticism as a female entrepreneur in biotechnology.</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Founded Biocon, a leading biopharmaceutical company.</a:t>
            </a:r>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Dheeraj Gupta (JumboKing)</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Initial sweet business failed, leaving him in debt.</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Founded JumboKing, a successful vada pav QSR chain.</a:t>
            </a:r>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Ghazal Alagh (Mamaearth)</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Faced challenges finding natural products for her child's skin condition.</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Co-founded Mamaearth, a leading toxin-free personal care brand.</a:t>
            </a:r>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Viraj Bahl (Veeba Foods)</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Dreamed of participating in MasterChef India; faced initial business challenges.</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Founded Veeba Foods, now a sponsor of MasterChef India and a household name. </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Jamsetji Tata (Tata Group)</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Struggles:</a:t>
            </a:r>
            <a:r>
              <a:rPr b="0" i="0" lang="en-US" sz="1400" u="none" cap="none" strike="noStrike">
                <a:solidFill>
                  <a:srgbClr val="000000"/>
                </a:solidFill>
                <a:latin typeface="Arial"/>
                <a:ea typeface="Arial"/>
                <a:cs typeface="Arial"/>
                <a:sym typeface="Arial"/>
              </a:rPr>
              <a:t> Denied entry into a European-only hotel during British rule.</a:t>
            </a:r>
            <a:endParaRPr/>
          </a:p>
          <a:p>
            <a:pPr indent="0" lvl="1"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Success:</a:t>
            </a:r>
            <a:r>
              <a:rPr b="0" i="0" lang="en-US" sz="1400" u="none" cap="none" strike="noStrike">
                <a:solidFill>
                  <a:srgbClr val="000000"/>
                </a:solidFill>
                <a:latin typeface="Arial"/>
                <a:ea typeface="Arial"/>
                <a:cs typeface="Arial"/>
                <a:sym typeface="Arial"/>
              </a:rPr>
              <a:t> Founded the Taj Mahal Palace Hotel, symbolizing Indian pride and hospitality.</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 name="Google Shape;124;p9"/>
          <p:cNvSpPr txBox="1"/>
          <p:nvPr/>
        </p:nvSpPr>
        <p:spPr>
          <a:xfrm>
            <a:off x="882502" y="223283"/>
            <a:ext cx="764481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rgbClr val="000000"/>
                </a:solidFill>
                <a:latin typeface="Arial"/>
                <a:ea typeface="Arial"/>
                <a:cs typeface="Arial"/>
                <a:sym typeface="Arial"/>
              </a:rPr>
              <a:t>Indian Entrepreneurs Who Overcame Failure</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0"/>
          <p:cNvSpPr txBox="1"/>
          <p:nvPr>
            <p:ph type="ctrTitle"/>
          </p:nvPr>
        </p:nvSpPr>
        <p:spPr>
          <a:xfrm>
            <a:off x="343606" y="1510119"/>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US">
                <a:solidFill>
                  <a:srgbClr val="0000FF"/>
                </a:solidFill>
              </a:rPr>
              <a:t>FEW STORIES OF ENTREPRENEURS</a:t>
            </a:r>
            <a:endParaRPr>
              <a:solidFill>
                <a:srgbClr val="0000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11"/>
          <p:cNvPicPr preferRelativeResize="0"/>
          <p:nvPr/>
        </p:nvPicPr>
        <p:blipFill rotWithShape="1">
          <a:blip r:embed="rId3">
            <a:alphaModFix/>
          </a:blip>
          <a:srcRect b="0" l="0" r="0" t="0"/>
          <a:stretch/>
        </p:blipFill>
        <p:spPr>
          <a:xfrm>
            <a:off x="311700" y="304800"/>
            <a:ext cx="3119700" cy="3119700"/>
          </a:xfrm>
          <a:prstGeom prst="rect">
            <a:avLst/>
          </a:prstGeom>
          <a:noFill/>
          <a:ln>
            <a:noFill/>
          </a:ln>
        </p:spPr>
      </p:pic>
      <p:sp>
        <p:nvSpPr>
          <p:cNvPr id="135" name="Google Shape;135;p11"/>
          <p:cNvSpPr txBox="1"/>
          <p:nvPr/>
        </p:nvSpPr>
        <p:spPr>
          <a:xfrm>
            <a:off x="3208925" y="214700"/>
            <a:ext cx="5935200" cy="40965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1800"/>
              </a:spcBef>
              <a:spcAft>
                <a:spcPts val="0"/>
              </a:spcAft>
              <a:buClr>
                <a:schemeClr val="dk1"/>
              </a:buClr>
              <a:buSzPts val="1100"/>
              <a:buFont typeface="Arial"/>
              <a:buNone/>
            </a:pPr>
            <a:r>
              <a:rPr b="1" i="0" lang="en-US" sz="2200" u="none" cap="none" strike="noStrike">
                <a:solidFill>
                  <a:srgbClr val="111111"/>
                </a:solidFill>
                <a:highlight>
                  <a:srgbClr val="FFFFFF"/>
                </a:highlight>
                <a:latin typeface="Arial"/>
                <a:ea typeface="Arial"/>
                <a:cs typeface="Arial"/>
                <a:sym typeface="Arial"/>
              </a:rPr>
              <a:t>Ritesh Agarwal</a:t>
            </a:r>
            <a:endParaRPr b="0" i="0" sz="2200" u="none" cap="none" strike="noStrike">
              <a:solidFill>
                <a:schemeClr val="dk1"/>
              </a:solidFill>
              <a:latin typeface="Arial"/>
              <a:ea typeface="Arial"/>
              <a:cs typeface="Arial"/>
              <a:sym typeface="Arial"/>
            </a:endParaRPr>
          </a:p>
          <a:p>
            <a:pPr indent="-368300" lvl="0" marL="457200" marR="0" rtl="0" algn="l">
              <a:lnSpc>
                <a:spcPct val="100000"/>
              </a:lnSpc>
              <a:spcBef>
                <a:spcPts val="400"/>
              </a:spcBef>
              <a:spcAft>
                <a:spcPts val="0"/>
              </a:spcAft>
              <a:buClr>
                <a:srgbClr val="111111"/>
              </a:buClr>
              <a:buSzPts val="2200"/>
              <a:buFont typeface="Arial"/>
              <a:buChar char="●"/>
            </a:pPr>
            <a:r>
              <a:rPr b="0" i="0" lang="en-US" sz="2200" u="none" cap="none" strike="noStrike">
                <a:solidFill>
                  <a:srgbClr val="111111"/>
                </a:solidFill>
                <a:highlight>
                  <a:schemeClr val="lt1"/>
                </a:highlight>
                <a:latin typeface="Arial"/>
                <a:ea typeface="Arial"/>
                <a:cs typeface="Arial"/>
                <a:sym typeface="Arial"/>
              </a:rPr>
              <a:t>Hi</a:t>
            </a:r>
            <a:r>
              <a:rPr b="0" i="0" lang="en-US" sz="2200" u="none" cap="none" strike="noStrike">
                <a:solidFill>
                  <a:srgbClr val="111111"/>
                </a:solidFill>
                <a:highlight>
                  <a:srgbClr val="FFFFFF"/>
                </a:highlight>
                <a:latin typeface="Arial"/>
                <a:ea typeface="Arial"/>
                <a:cs typeface="Arial"/>
                <a:sym typeface="Arial"/>
              </a:rPr>
              <a:t>s hobby was travelling.</a:t>
            </a:r>
            <a:endParaRPr b="0" i="0" sz="2200" u="none" cap="none" strike="noStrike">
              <a:solidFill>
                <a:srgbClr val="111111"/>
              </a:solidFill>
              <a:highlight>
                <a:srgbClr val="FFFFFF"/>
              </a:highlight>
              <a:latin typeface="Arial"/>
              <a:ea typeface="Arial"/>
              <a:cs typeface="Arial"/>
              <a:sym typeface="Arial"/>
            </a:endParaRPr>
          </a:p>
          <a:p>
            <a:pPr indent="-368300" lvl="0" marL="457200" marR="0" rtl="0" algn="l">
              <a:lnSpc>
                <a:spcPct val="100000"/>
              </a:lnSpc>
              <a:spcBef>
                <a:spcPts val="0"/>
              </a:spcBef>
              <a:spcAft>
                <a:spcPts val="0"/>
              </a:spcAft>
              <a:buClr>
                <a:srgbClr val="111111"/>
              </a:buClr>
              <a:buSzPts val="2200"/>
              <a:buFont typeface="Arial"/>
              <a:buChar char="●"/>
            </a:pPr>
            <a:r>
              <a:rPr b="0" i="0" lang="en-US" sz="2200" u="none" cap="none" strike="noStrike">
                <a:solidFill>
                  <a:srgbClr val="111111"/>
                </a:solidFill>
                <a:highlight>
                  <a:srgbClr val="FFFFFF"/>
                </a:highlight>
                <a:latin typeface="Arial"/>
                <a:ea typeface="Arial"/>
                <a:cs typeface="Arial"/>
                <a:sym typeface="Arial"/>
              </a:rPr>
              <a:t>He </a:t>
            </a:r>
            <a:r>
              <a:rPr b="0" i="0" lang="en-US" sz="2200" u="none" cap="none" strike="noStrike">
                <a:solidFill>
                  <a:srgbClr val="111111"/>
                </a:solidFill>
                <a:highlight>
                  <a:schemeClr val="lt1"/>
                </a:highlight>
                <a:latin typeface="Arial"/>
                <a:ea typeface="Arial"/>
                <a:cs typeface="Arial"/>
                <a:sym typeface="Arial"/>
              </a:rPr>
              <a:t>gained </a:t>
            </a:r>
            <a:r>
              <a:rPr b="0" i="0" lang="en-US" sz="2200" u="none" cap="none" strike="noStrike">
                <a:solidFill>
                  <a:srgbClr val="111111"/>
                </a:solidFill>
                <a:highlight>
                  <a:srgbClr val="FFFFFF"/>
                </a:highlight>
                <a:latin typeface="Arial"/>
                <a:ea typeface="Arial"/>
                <a:cs typeface="Arial"/>
                <a:sym typeface="Arial"/>
              </a:rPr>
              <a:t>valuable insights while traveling and transformed into  a business idea. </a:t>
            </a:r>
            <a:endParaRPr b="0" i="0" sz="2200" u="none" cap="none" strike="noStrike">
              <a:solidFill>
                <a:srgbClr val="111111"/>
              </a:solidFill>
              <a:highlight>
                <a:srgbClr val="FFFFFF"/>
              </a:highlight>
              <a:latin typeface="Arial"/>
              <a:ea typeface="Arial"/>
              <a:cs typeface="Arial"/>
              <a:sym typeface="Arial"/>
            </a:endParaRPr>
          </a:p>
          <a:p>
            <a:pPr indent="-368300" lvl="0" marL="457200" marR="0" rtl="0" algn="l">
              <a:lnSpc>
                <a:spcPct val="100000"/>
              </a:lnSpc>
              <a:spcBef>
                <a:spcPts val="0"/>
              </a:spcBef>
              <a:spcAft>
                <a:spcPts val="0"/>
              </a:spcAft>
              <a:buClr>
                <a:srgbClr val="111111"/>
              </a:buClr>
              <a:buSzPts val="2200"/>
              <a:buFont typeface="Arial"/>
              <a:buChar char="●"/>
            </a:pPr>
            <a:r>
              <a:rPr b="1" i="0" lang="en-US" sz="2200" u="none" cap="none" strike="noStrike">
                <a:solidFill>
                  <a:srgbClr val="111111"/>
                </a:solidFill>
                <a:highlight>
                  <a:srgbClr val="FFFFFF"/>
                </a:highlight>
                <a:latin typeface="Arial"/>
                <a:ea typeface="Arial"/>
                <a:cs typeface="Arial"/>
                <a:sym typeface="Arial"/>
              </a:rPr>
              <a:t>The need for budget travelling in the nation led to his venture</a:t>
            </a:r>
            <a:endParaRPr b="1" i="0" sz="2200" u="none" cap="none" strike="noStrike">
              <a:solidFill>
                <a:srgbClr val="111111"/>
              </a:solidFill>
              <a:highlight>
                <a:srgbClr val="FFFFFF"/>
              </a:highlight>
              <a:latin typeface="Arial"/>
              <a:ea typeface="Arial"/>
              <a:cs typeface="Arial"/>
              <a:sym typeface="Arial"/>
            </a:endParaRPr>
          </a:p>
          <a:p>
            <a:pPr indent="-368300" lvl="0" marL="457200" marR="0" rtl="0" algn="l">
              <a:lnSpc>
                <a:spcPct val="100000"/>
              </a:lnSpc>
              <a:spcBef>
                <a:spcPts val="0"/>
              </a:spcBef>
              <a:spcAft>
                <a:spcPts val="0"/>
              </a:spcAft>
              <a:buClr>
                <a:srgbClr val="111111"/>
              </a:buClr>
              <a:buSzPts val="2200"/>
              <a:buFont typeface="Arial"/>
              <a:buChar char="●"/>
            </a:pPr>
            <a:r>
              <a:rPr b="0" i="0" lang="en-US" sz="2200" u="none" cap="none" strike="noStrike">
                <a:solidFill>
                  <a:srgbClr val="111111"/>
                </a:solidFill>
                <a:highlight>
                  <a:srgbClr val="FFFFFF"/>
                </a:highlight>
                <a:latin typeface="Arial"/>
                <a:ea typeface="Arial"/>
                <a:cs typeface="Arial"/>
                <a:sym typeface="Arial"/>
              </a:rPr>
              <a:t>The company operates in five countries including Singapore,</a:t>
            </a:r>
            <a:endParaRPr b="0" i="0" sz="2200" u="none" cap="none" strike="noStrike">
              <a:solidFill>
                <a:srgbClr val="111111"/>
              </a:solidFill>
              <a:highlight>
                <a:srgbClr val="FFFFFF"/>
              </a:highlight>
              <a:latin typeface="Arial"/>
              <a:ea typeface="Arial"/>
              <a:cs typeface="Arial"/>
              <a:sym typeface="Arial"/>
            </a:endParaRPr>
          </a:p>
          <a:p>
            <a:pPr indent="-368300" lvl="0" marL="457200" marR="0" rtl="0" algn="l">
              <a:lnSpc>
                <a:spcPct val="100000"/>
              </a:lnSpc>
              <a:spcBef>
                <a:spcPts val="0"/>
              </a:spcBef>
              <a:spcAft>
                <a:spcPts val="0"/>
              </a:spcAft>
              <a:buClr>
                <a:srgbClr val="111111"/>
              </a:buClr>
              <a:buSzPts val="2200"/>
              <a:buFont typeface="Arial"/>
              <a:buChar char="●"/>
            </a:pPr>
            <a:r>
              <a:rPr b="0" i="0" lang="en-US" sz="2200" u="none" cap="none" strike="noStrike">
                <a:solidFill>
                  <a:srgbClr val="111111"/>
                </a:solidFill>
                <a:highlight>
                  <a:srgbClr val="FFFFFF"/>
                </a:highlight>
                <a:latin typeface="Arial"/>
                <a:ea typeface="Arial"/>
                <a:cs typeface="Arial"/>
                <a:sym typeface="Arial"/>
              </a:rPr>
              <a:t>it is headquartered in Gurugram while having </a:t>
            </a:r>
            <a:r>
              <a:rPr b="1" i="0" lang="en-US" sz="2200" u="none" cap="none" strike="noStrike">
                <a:solidFill>
                  <a:srgbClr val="111111"/>
                </a:solidFill>
                <a:highlight>
                  <a:srgbClr val="FFFFFF"/>
                </a:highlight>
                <a:latin typeface="Arial"/>
                <a:ea typeface="Arial"/>
                <a:cs typeface="Arial"/>
                <a:sym typeface="Arial"/>
              </a:rPr>
              <a:t>investments</a:t>
            </a:r>
            <a:r>
              <a:rPr b="0" i="0" lang="en-US" sz="2200" u="none" cap="none" strike="noStrike">
                <a:solidFill>
                  <a:srgbClr val="111111"/>
                </a:solidFill>
                <a:highlight>
                  <a:srgbClr val="FFFFFF"/>
                </a:highlight>
                <a:latin typeface="Arial"/>
                <a:ea typeface="Arial"/>
                <a:cs typeface="Arial"/>
                <a:sym typeface="Arial"/>
              </a:rPr>
              <a:t> from big names like Softbank and Sequoia capital.</a:t>
            </a:r>
            <a:endParaRPr b="1" i="0" sz="2200" u="none" cap="none" strike="noStrike">
              <a:solidFill>
                <a:srgbClr val="111111"/>
              </a:solidFill>
              <a:highlight>
                <a:srgbClr val="FFFFFF"/>
              </a:highlight>
              <a:latin typeface="Arial"/>
              <a:ea typeface="Arial"/>
              <a:cs typeface="Arial"/>
              <a:sym typeface="Arial"/>
            </a:endParaRPr>
          </a:p>
        </p:txBody>
      </p:sp>
      <p:sp>
        <p:nvSpPr>
          <p:cNvPr id="136" name="Google Shape;136;p11"/>
          <p:cNvSpPr txBox="1"/>
          <p:nvPr/>
        </p:nvSpPr>
        <p:spPr>
          <a:xfrm>
            <a:off x="188450" y="3424500"/>
            <a:ext cx="32430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r>
              <a:rPr b="0" i="0" lang="en-US" sz="2700" u="none" cap="none" strike="noStrike">
                <a:solidFill>
                  <a:srgbClr val="000000"/>
                </a:solidFill>
                <a:latin typeface="Arial"/>
                <a:ea typeface="Arial"/>
                <a:cs typeface="Arial"/>
                <a:sym typeface="Arial"/>
              </a:rPr>
              <a:t>With in 1.5 years 32.8 crores</a:t>
            </a:r>
            <a:endParaRPr b="0" i="0" sz="2700" u="none" cap="none" strike="noStrike">
              <a:solidFill>
                <a:srgbClr val="000000"/>
              </a:solidFill>
              <a:latin typeface="Arial"/>
              <a:ea typeface="Arial"/>
              <a:cs typeface="Arial"/>
              <a:sym typeface="Arial"/>
            </a:endParaRPr>
          </a:p>
        </p:txBody>
      </p:sp>
      <p:sp>
        <p:nvSpPr>
          <p:cNvPr id="137" name="Google Shape;137;p11"/>
          <p:cNvSpPr txBox="1"/>
          <p:nvPr/>
        </p:nvSpPr>
        <p:spPr>
          <a:xfrm>
            <a:off x="903600" y="4420200"/>
            <a:ext cx="7336800" cy="72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FF"/>
                </a:solidFill>
                <a:latin typeface="Arial"/>
                <a:ea typeface="Arial"/>
                <a:cs typeface="Arial"/>
                <a:sym typeface="Arial"/>
              </a:rPr>
              <a:t>Passion for travel to business idea</a:t>
            </a:r>
            <a:endParaRPr b="0" i="0" sz="3500" u="none" cap="none" strike="noStrike">
              <a:solidFill>
                <a:srgbClr val="0000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12"/>
          <p:cNvPicPr preferRelativeResize="0"/>
          <p:nvPr/>
        </p:nvPicPr>
        <p:blipFill rotWithShape="1">
          <a:blip r:embed="rId3">
            <a:alphaModFix/>
          </a:blip>
          <a:srcRect b="0" l="0" r="0" t="0"/>
          <a:stretch/>
        </p:blipFill>
        <p:spPr>
          <a:xfrm>
            <a:off x="311700" y="1716725"/>
            <a:ext cx="3991350" cy="1995675"/>
          </a:xfrm>
          <a:prstGeom prst="rect">
            <a:avLst/>
          </a:prstGeom>
          <a:noFill/>
          <a:ln>
            <a:noFill/>
          </a:ln>
        </p:spPr>
      </p:pic>
      <p:sp>
        <p:nvSpPr>
          <p:cNvPr id="143" name="Google Shape;143;p12"/>
          <p:cNvSpPr txBox="1"/>
          <p:nvPr/>
        </p:nvSpPr>
        <p:spPr>
          <a:xfrm>
            <a:off x="311700" y="393400"/>
            <a:ext cx="8578200" cy="163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50"/>
              <a:buFont typeface="Arial"/>
              <a:buNone/>
            </a:pPr>
            <a:r>
              <a:rPr b="1" i="0" lang="en-US" sz="2350" u="none" cap="none" strike="noStrike">
                <a:solidFill>
                  <a:srgbClr val="202122"/>
                </a:solidFill>
                <a:highlight>
                  <a:srgbClr val="FFFFFF"/>
                </a:highlight>
                <a:latin typeface="Arial"/>
                <a:ea typeface="Arial"/>
                <a:cs typeface="Arial"/>
                <a:sym typeface="Arial"/>
              </a:rPr>
              <a:t>Ritesh Agarwal</a:t>
            </a:r>
            <a:r>
              <a:rPr b="0" i="0" lang="en-US" sz="2350" u="none" cap="none" strike="noStrike">
                <a:solidFill>
                  <a:srgbClr val="202122"/>
                </a:solidFill>
                <a:highlight>
                  <a:srgbClr val="FFFFFF"/>
                </a:highlight>
                <a:latin typeface="Arial"/>
                <a:ea typeface="Arial"/>
                <a:cs typeface="Arial"/>
                <a:sym typeface="Arial"/>
              </a:rPr>
              <a:t> (born 16 November 1993) is an </a:t>
            </a:r>
            <a:r>
              <a:rPr b="0" i="0" lang="en-US" sz="2350" u="none" cap="none" strike="noStrike">
                <a:solidFill>
                  <a:srgbClr val="0645AD"/>
                </a:solidFill>
                <a:highlight>
                  <a:srgbClr val="FFFFFF"/>
                </a:highlight>
                <a:uFill>
                  <a:noFill/>
                </a:uFill>
                <a:latin typeface="Arial"/>
                <a:ea typeface="Arial"/>
                <a:cs typeface="Arial"/>
                <a:sym typeface="Arial"/>
                <a:hlinkClick r:id="rId4">
                  <a:extLst>
                    <a:ext uri="{A12FA001-AC4F-418D-AE19-62706E023703}">
                      <ahyp:hlinkClr val="tx"/>
                    </a:ext>
                  </a:extLst>
                </a:hlinkClick>
              </a:rPr>
              <a:t>Indian entrepreneur</a:t>
            </a:r>
            <a:r>
              <a:rPr b="0" i="0" lang="en-US" sz="2350" u="none" cap="none" strike="noStrike">
                <a:solidFill>
                  <a:srgbClr val="202122"/>
                </a:solidFill>
                <a:highlight>
                  <a:srgbClr val="FFFFFF"/>
                </a:highlight>
                <a:latin typeface="Arial"/>
                <a:ea typeface="Arial"/>
                <a:cs typeface="Arial"/>
                <a:sym typeface="Arial"/>
              </a:rPr>
              <a:t> and the Founder and CEO of </a:t>
            </a:r>
            <a:r>
              <a:rPr b="0" i="0" lang="en-US" sz="2350" u="none" cap="none" strike="noStrike">
                <a:solidFill>
                  <a:srgbClr val="0645AD"/>
                </a:solidFill>
                <a:highlight>
                  <a:srgbClr val="FFFFFF"/>
                </a:highlight>
                <a:uFill>
                  <a:noFill/>
                </a:uFill>
                <a:latin typeface="Arial"/>
                <a:ea typeface="Arial"/>
                <a:cs typeface="Arial"/>
                <a:sym typeface="Arial"/>
                <a:hlinkClick r:id="rId5">
                  <a:extLst>
                    <a:ext uri="{A12FA001-AC4F-418D-AE19-62706E023703}">
                      <ahyp:hlinkClr val="tx"/>
                    </a:ext>
                  </a:extLst>
                </a:hlinkClick>
              </a:rPr>
              <a:t>OYO Rooms</a:t>
            </a:r>
            <a:r>
              <a:rPr b="0" i="0" lang="en-US" sz="2350" u="none" cap="none" strike="noStrike">
                <a:solidFill>
                  <a:srgbClr val="202122"/>
                </a:solidFill>
                <a:highlight>
                  <a:srgbClr val="FFFFFF"/>
                </a:highlight>
                <a:latin typeface="Arial"/>
                <a:ea typeface="Arial"/>
                <a:cs typeface="Arial"/>
                <a:sym typeface="Arial"/>
              </a:rPr>
              <a:t>. He is known as the second youngest billionaire in 2021 in India. </a:t>
            </a:r>
            <a:endParaRPr b="0" i="0" sz="2350" u="none" cap="none" strike="noStrike">
              <a:solidFill>
                <a:srgbClr val="2021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350"/>
              <a:buFont typeface="Arial"/>
              <a:buNone/>
            </a:pPr>
            <a:r>
              <a:t/>
            </a:r>
            <a:endParaRPr b="0" i="0" sz="2350" u="none" cap="none" strike="noStrike">
              <a:solidFill>
                <a:srgbClr val="202122"/>
              </a:solidFill>
              <a:highlight>
                <a:srgbClr val="FFFFFF"/>
              </a:highlight>
              <a:latin typeface="Arial"/>
              <a:ea typeface="Arial"/>
              <a:cs typeface="Arial"/>
              <a:sym typeface="Arial"/>
            </a:endParaRPr>
          </a:p>
        </p:txBody>
      </p:sp>
      <p:sp>
        <p:nvSpPr>
          <p:cNvPr id="144" name="Google Shape;144;p12"/>
          <p:cNvSpPr txBox="1"/>
          <p:nvPr/>
        </p:nvSpPr>
        <p:spPr>
          <a:xfrm>
            <a:off x="4498650" y="1855700"/>
            <a:ext cx="4560000" cy="3016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202122"/>
                </a:solidFill>
                <a:highlight>
                  <a:srgbClr val="FFFFFF"/>
                </a:highlight>
                <a:latin typeface="Arial"/>
                <a:ea typeface="Arial"/>
                <a:cs typeface="Arial"/>
                <a:sym typeface="Arial"/>
              </a:rPr>
              <a:t>His net worth in </a:t>
            </a:r>
            <a:r>
              <a:rPr b="1" i="0" lang="en-US" sz="2300" u="none" cap="none" strike="noStrike">
                <a:solidFill>
                  <a:srgbClr val="202122"/>
                </a:solidFill>
                <a:highlight>
                  <a:srgbClr val="FFFFFF"/>
                </a:highlight>
                <a:latin typeface="Arial"/>
                <a:ea typeface="Arial"/>
                <a:cs typeface="Arial"/>
                <a:sym typeface="Arial"/>
              </a:rPr>
              <a:t>2021</a:t>
            </a:r>
            <a:r>
              <a:rPr b="0" i="0" lang="en-US" sz="2300" u="none" cap="none" strike="noStrike">
                <a:solidFill>
                  <a:srgbClr val="202122"/>
                </a:solidFill>
                <a:highlight>
                  <a:srgbClr val="FFFFFF"/>
                </a:highlight>
                <a:latin typeface="Arial"/>
                <a:ea typeface="Arial"/>
                <a:cs typeface="Arial"/>
                <a:sym typeface="Arial"/>
              </a:rPr>
              <a:t> was estimated to be approximately $1.1 billion (</a:t>
            </a:r>
            <a:r>
              <a:rPr b="1" i="0" lang="en-US" sz="2300" u="none" cap="none" strike="noStrike">
                <a:solidFill>
                  <a:srgbClr val="202122"/>
                </a:solidFill>
                <a:highlight>
                  <a:srgbClr val="FFFFFF"/>
                </a:highlight>
                <a:latin typeface="Arial"/>
                <a:ea typeface="Arial"/>
                <a:cs typeface="Arial"/>
                <a:sym typeface="Arial"/>
              </a:rPr>
              <a:t>₹8751 crore</a:t>
            </a:r>
            <a:r>
              <a:rPr b="0" i="0" lang="en-US" sz="2300" u="none" cap="none" strike="noStrike">
                <a:solidFill>
                  <a:srgbClr val="202122"/>
                </a:solidFill>
                <a:highlight>
                  <a:srgbClr val="FFFFFF"/>
                </a:highlight>
                <a:latin typeface="Arial"/>
                <a:ea typeface="Arial"/>
                <a:cs typeface="Arial"/>
                <a:sym typeface="Arial"/>
              </a:rPr>
              <a:t>) according to Hurun Rich List 2020. As of February 2020, he is the second youngest self-made billionaire in the world after Kylie Jenner</a:t>
            </a:r>
            <a:endParaRPr b="0" i="0" sz="23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3"/>
          <p:cNvSpPr txBox="1"/>
          <p:nvPr>
            <p:ph type="title"/>
          </p:nvPr>
        </p:nvSpPr>
        <p:spPr>
          <a:xfrm>
            <a:off x="311700" y="1805850"/>
            <a:ext cx="8520600" cy="2182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lang="en-US" sz="5420">
                <a:solidFill>
                  <a:srgbClr val="0000FF"/>
                </a:solidFill>
              </a:rPr>
              <a:t>LET’S PLAY SOME BRAIN GAMES</a:t>
            </a:r>
            <a:endParaRPr sz="542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4"/>
          <p:cNvSpPr txBox="1"/>
          <p:nvPr/>
        </p:nvSpPr>
        <p:spPr>
          <a:xfrm>
            <a:off x="174800" y="363075"/>
            <a:ext cx="7336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zz" id="155" name="Google Shape;155;p14"/>
          <p:cNvPicPr preferRelativeResize="0"/>
          <p:nvPr/>
        </p:nvPicPr>
        <p:blipFill rotWithShape="1">
          <a:blip r:embed="rId3">
            <a:alphaModFix/>
          </a:blip>
          <a:srcRect b="0" l="0" r="0" t="0"/>
          <a:stretch/>
        </p:blipFill>
        <p:spPr>
          <a:xfrm>
            <a:off x="4495257" y="1098781"/>
            <a:ext cx="1888302" cy="993498"/>
          </a:xfrm>
          <a:prstGeom prst="rect">
            <a:avLst/>
          </a:prstGeom>
          <a:noFill/>
          <a:ln>
            <a:noFill/>
          </a:ln>
        </p:spPr>
      </p:pic>
      <p:pic>
        <p:nvPicPr>
          <p:cNvPr descr="zz" id="156" name="Google Shape;156;p14"/>
          <p:cNvPicPr preferRelativeResize="0"/>
          <p:nvPr/>
        </p:nvPicPr>
        <p:blipFill rotWithShape="1">
          <a:blip r:embed="rId4">
            <a:alphaModFix/>
          </a:blip>
          <a:srcRect b="0" l="0" r="0" t="0"/>
          <a:stretch/>
        </p:blipFill>
        <p:spPr>
          <a:xfrm>
            <a:off x="2236700" y="1098781"/>
            <a:ext cx="1962353" cy="1039352"/>
          </a:xfrm>
          <a:prstGeom prst="rect">
            <a:avLst/>
          </a:prstGeom>
          <a:noFill/>
          <a:ln>
            <a:noFill/>
          </a:ln>
        </p:spPr>
      </p:pic>
      <p:sp>
        <p:nvSpPr>
          <p:cNvPr id="157" name="Google Shape;157;p14"/>
          <p:cNvSpPr txBox="1"/>
          <p:nvPr/>
        </p:nvSpPr>
        <p:spPr>
          <a:xfrm>
            <a:off x="302483" y="107575"/>
            <a:ext cx="5830800" cy="48141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13 + 6 =</a:t>
            </a:r>
            <a:endParaRPr b="1" i="0" sz="3200" u="none" cap="none" strike="noStrike">
              <a:solidFill>
                <a:srgbClr val="444444"/>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4 + 55 =</a:t>
            </a:r>
            <a:endParaRPr b="1" i="0" sz="3200" u="none" cap="none" strike="noStrike">
              <a:solidFill>
                <a:srgbClr val="444444"/>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87 + 2 =</a:t>
            </a:r>
            <a:endParaRPr b="1" i="0" sz="3200" u="none" cap="none" strike="noStrike">
              <a:solidFill>
                <a:srgbClr val="444444"/>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12 + 52 =</a:t>
            </a:r>
            <a:endParaRPr b="1" i="0" sz="3200" u="none" cap="none" strike="noStrike">
              <a:solidFill>
                <a:srgbClr val="444444"/>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75 + 26 = </a:t>
            </a:r>
            <a:endParaRPr b="1" i="0" sz="3200" u="none" cap="none" strike="noStrike">
              <a:solidFill>
                <a:srgbClr val="444444"/>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25 + 52 =</a:t>
            </a:r>
            <a:endParaRPr b="1" i="0" sz="3200" u="none" cap="none" strike="noStrike">
              <a:solidFill>
                <a:srgbClr val="444444"/>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63 + 32 = </a:t>
            </a:r>
            <a:endParaRPr b="1" i="0" sz="3200" u="none" cap="none" strike="noStrike">
              <a:solidFill>
                <a:srgbClr val="444444"/>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1" i="0" lang="en-US" sz="3200" u="none" cap="none" strike="noStrike">
                <a:solidFill>
                  <a:srgbClr val="444444"/>
                </a:solidFill>
                <a:highlight>
                  <a:srgbClr val="FFFFFF"/>
                </a:highlight>
                <a:latin typeface="Arial"/>
                <a:ea typeface="Arial"/>
                <a:cs typeface="Arial"/>
                <a:sym typeface="Arial"/>
              </a:rPr>
              <a:t>123 + 5 =</a:t>
            </a:r>
            <a:r>
              <a:rPr b="0" i="0" lang="en-US" sz="2800" u="none" cap="none" strike="noStrike">
                <a:solidFill>
                  <a:srgbClr val="444444"/>
                </a:solidFill>
                <a:highlight>
                  <a:srgbClr val="FFFFFF"/>
                </a:highlight>
                <a:latin typeface="Arial"/>
                <a:ea typeface="Arial"/>
                <a:cs typeface="Arial"/>
                <a:sym typeface="Arial"/>
              </a:rPr>
              <a:t> </a:t>
            </a:r>
            <a:endParaRPr b="1" i="0" sz="3200" u="none" cap="none" strike="noStrike">
              <a:solidFill>
                <a:srgbClr val="444444"/>
              </a:solidFill>
              <a:highlight>
                <a:srgbClr val="FFFFFF"/>
              </a:highlight>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1" name="Shape 161"/>
        <p:cNvGrpSpPr/>
        <p:nvPr/>
      </p:nvGrpSpPr>
      <p:grpSpPr>
        <a:xfrm>
          <a:off x="0" y="0"/>
          <a:ext cx="0" cy="0"/>
          <a:chOff x="0" y="0"/>
          <a:chExt cx="0" cy="0"/>
        </a:xfrm>
      </p:grpSpPr>
      <p:sp>
        <p:nvSpPr>
          <p:cNvPr id="162" name="Google Shape;162;p15"/>
          <p:cNvSpPr txBox="1"/>
          <p:nvPr/>
        </p:nvSpPr>
        <p:spPr>
          <a:xfrm>
            <a:off x="363075" y="470650"/>
            <a:ext cx="2406900" cy="384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MONDAY</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D966"/>
                </a:solidFill>
                <a:latin typeface="Impact"/>
                <a:ea typeface="Impact"/>
                <a:cs typeface="Impact"/>
                <a:sym typeface="Impact"/>
              </a:rPr>
              <a:t>TUESDAY</a:t>
            </a:r>
            <a:endParaRPr b="0" i="0" sz="3400" u="none" cap="none" strike="noStrike">
              <a:solidFill>
                <a:srgbClr val="FFD966"/>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6FA8DC"/>
                </a:solidFill>
                <a:latin typeface="Impact"/>
                <a:ea typeface="Impact"/>
                <a:cs typeface="Impact"/>
                <a:sym typeface="Impact"/>
              </a:rPr>
              <a:t>WEDNESDAY</a:t>
            </a:r>
            <a:endParaRPr b="0" i="0" sz="3400" u="none" cap="none" strike="noStrike">
              <a:solidFill>
                <a:srgbClr val="6FA8DC"/>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THURSDAY</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D966"/>
                </a:solidFill>
                <a:latin typeface="Impact"/>
                <a:ea typeface="Impact"/>
                <a:cs typeface="Impact"/>
                <a:sym typeface="Impact"/>
              </a:rPr>
              <a:t>FRIDAY</a:t>
            </a:r>
            <a:endParaRPr b="0" i="0" sz="3400" u="none" cap="none" strike="noStrike">
              <a:solidFill>
                <a:srgbClr val="FFD966"/>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93C47D"/>
                </a:solidFill>
                <a:latin typeface="Impact"/>
                <a:ea typeface="Impact"/>
                <a:cs typeface="Impact"/>
                <a:sym typeface="Impact"/>
              </a:rPr>
              <a:t>SATURDAY</a:t>
            </a:r>
            <a:endParaRPr b="0" i="0" sz="3400" u="none" cap="none" strike="noStrike">
              <a:solidFill>
                <a:srgbClr val="93C47D"/>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BF9000"/>
                </a:solidFill>
                <a:latin typeface="Impact"/>
                <a:ea typeface="Impact"/>
                <a:cs typeface="Impact"/>
                <a:sym typeface="Impact"/>
              </a:rPr>
              <a:t>SUNDAY</a:t>
            </a:r>
            <a:endParaRPr b="0" i="0" sz="3400" u="none" cap="none" strike="noStrike">
              <a:solidFill>
                <a:srgbClr val="BF9000"/>
              </a:solidFill>
              <a:latin typeface="Impact"/>
              <a:ea typeface="Impact"/>
              <a:cs typeface="Impact"/>
              <a:sym typeface="Impact"/>
            </a:endParaRPr>
          </a:p>
        </p:txBody>
      </p:sp>
      <p:sp>
        <p:nvSpPr>
          <p:cNvPr id="163" name="Google Shape;163;p15"/>
          <p:cNvSpPr txBox="1"/>
          <p:nvPr/>
        </p:nvSpPr>
        <p:spPr>
          <a:xfrm>
            <a:off x="3469325" y="556500"/>
            <a:ext cx="2783400" cy="45870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D966"/>
                </a:solidFill>
                <a:latin typeface="Impact"/>
                <a:ea typeface="Impact"/>
                <a:cs typeface="Impact"/>
                <a:sym typeface="Impact"/>
              </a:rPr>
              <a:t>F</a:t>
            </a:r>
            <a:r>
              <a:rPr b="0" i="0" lang="en-US" sz="3400" u="none" cap="none" strike="noStrike">
                <a:solidFill>
                  <a:schemeClr val="lt1"/>
                </a:solidFill>
                <a:latin typeface="Impact"/>
                <a:ea typeface="Impact"/>
                <a:cs typeface="Impact"/>
                <a:sym typeface="Impact"/>
              </a:rPr>
              <a:t>RIDAY</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__________</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__________</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__________</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__________</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__________</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chemeClr val="dk1"/>
              </a:buClr>
              <a:buSzPts val="1100"/>
              <a:buFont typeface="Arial"/>
              <a:buNone/>
            </a:pPr>
            <a:r>
              <a:rPr b="0" i="0" lang="en-US" sz="3400" u="none" cap="none" strike="noStrike">
                <a:solidFill>
                  <a:srgbClr val="FF0000"/>
                </a:solidFill>
                <a:latin typeface="Impact"/>
                <a:ea typeface="Impact"/>
                <a:cs typeface="Impact"/>
                <a:sym typeface="Impact"/>
              </a:rPr>
              <a:t>__________</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chemeClr val="dk1"/>
              </a:buClr>
              <a:buSzPts val="1100"/>
              <a:buFont typeface="Arial"/>
              <a:buNone/>
            </a:pPr>
            <a:r>
              <a:t/>
            </a:r>
            <a:endParaRPr b="0" i="0" sz="3400" u="none" cap="none" strike="noStrike">
              <a:solidFill>
                <a:srgbClr val="BF9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Countdown Timer 10 seconds with Sound Effect 4K - Black Background&#10;Hope you love it and Thanks for watching!! Please Like, Share and Subscribe ❤️.&#10;Go my channel   @Khanh Tran  to more:  https://youtube.com/khanhtran&#10;⏰10 Seconds Version here: https://youtu.be/61QSHrOuGEA&#10;⏰ 5 Minutes Version here: https://youtu.be/OloG6IC5j1M&#10;⏰ 10 Minutes Version here: https://youtu.be/LKBZaI1NVAw&#10;⏰ 15 Minutes Version here: https://youtu.be/M49b7RI9yrk&#10;⏰ 20 Minutes Version here: https://youtu.be/_ec6EI5UbNk&#10;⏰ 25 Minutes Version here: https://youtu.be/j_ihtefyytk&#10;⏰ 30 Minutes Version here: https://youtu.be/duolImyVrHo&#10;-------------&#10;🔸 Download here: https://drive.google.com/open?id=1FZsBo500DlHa8jkaRT3-7ElL_9CY-tsR&#10;🔹 Donate me: https://paypal.me/trankhanhttkh&#10;-------------&#10;Contact me:&#10;🌐 http://khanhtran.net&#10;✉️ trankhanhttkh@gmail.com&#10;👥 https://facebook.com/khanhtrandotnet&#10;-------------" id="164" name="Google Shape;164;p15" title="Countdown Timer 10 seconds with Sound Effect 4K Free Download">
            <a:hlinkClick r:id="rId3"/>
          </p:cNvPr>
          <p:cNvPicPr preferRelativeResize="0"/>
          <p:nvPr/>
        </p:nvPicPr>
        <p:blipFill rotWithShape="1">
          <a:blip r:embed="rId4">
            <a:alphaModFix/>
          </a:blip>
          <a:srcRect b="0" l="0" r="0" t="0"/>
          <a:stretch/>
        </p:blipFill>
        <p:spPr>
          <a:xfrm>
            <a:off x="6405125" y="152400"/>
            <a:ext cx="2586475" cy="19398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8" name="Shape 168"/>
        <p:cNvGrpSpPr/>
        <p:nvPr/>
      </p:nvGrpSpPr>
      <p:grpSpPr>
        <a:xfrm>
          <a:off x="0" y="0"/>
          <a:ext cx="0" cy="0"/>
          <a:chOff x="0" y="0"/>
          <a:chExt cx="0" cy="0"/>
        </a:xfrm>
      </p:grpSpPr>
      <p:sp>
        <p:nvSpPr>
          <p:cNvPr id="169" name="Google Shape;169;p16"/>
          <p:cNvSpPr txBox="1"/>
          <p:nvPr/>
        </p:nvSpPr>
        <p:spPr>
          <a:xfrm>
            <a:off x="363075" y="470650"/>
            <a:ext cx="2406900" cy="384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MONDAY</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D966"/>
                </a:solidFill>
                <a:latin typeface="Impact"/>
                <a:ea typeface="Impact"/>
                <a:cs typeface="Impact"/>
                <a:sym typeface="Impact"/>
              </a:rPr>
              <a:t>TUESDAY</a:t>
            </a:r>
            <a:endParaRPr b="0" i="0" sz="3400" u="none" cap="none" strike="noStrike">
              <a:solidFill>
                <a:srgbClr val="FFD966"/>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6FA8DC"/>
                </a:solidFill>
                <a:latin typeface="Impact"/>
                <a:ea typeface="Impact"/>
                <a:cs typeface="Impact"/>
                <a:sym typeface="Impact"/>
              </a:rPr>
              <a:t>WEDNESDAY</a:t>
            </a:r>
            <a:endParaRPr b="0" i="0" sz="3400" u="none" cap="none" strike="noStrike">
              <a:solidFill>
                <a:srgbClr val="6FA8DC"/>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THURSDAY</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D966"/>
                </a:solidFill>
                <a:latin typeface="Impact"/>
                <a:ea typeface="Impact"/>
                <a:cs typeface="Impact"/>
                <a:sym typeface="Impact"/>
              </a:rPr>
              <a:t>FRIDAY</a:t>
            </a:r>
            <a:endParaRPr b="0" i="0" sz="3400" u="none" cap="none" strike="noStrike">
              <a:solidFill>
                <a:srgbClr val="FFD966"/>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38761D"/>
                </a:solidFill>
                <a:latin typeface="Impact"/>
                <a:ea typeface="Impact"/>
                <a:cs typeface="Impact"/>
                <a:sym typeface="Impact"/>
              </a:rPr>
              <a:t>SATURDAY</a:t>
            </a:r>
            <a:endParaRPr b="0" i="0" sz="3400" u="none" cap="none" strike="noStrike">
              <a:solidFill>
                <a:srgbClr val="38761D"/>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BF9000"/>
                </a:solidFill>
                <a:latin typeface="Impact"/>
                <a:ea typeface="Impact"/>
                <a:cs typeface="Impact"/>
                <a:sym typeface="Impact"/>
              </a:rPr>
              <a:t>SUNDAY</a:t>
            </a:r>
            <a:endParaRPr b="0" i="0" sz="3400" u="none" cap="none" strike="noStrike">
              <a:solidFill>
                <a:srgbClr val="BF9000"/>
              </a:solidFill>
              <a:latin typeface="Impact"/>
              <a:ea typeface="Impact"/>
              <a:cs typeface="Impact"/>
              <a:sym typeface="Impact"/>
            </a:endParaRPr>
          </a:p>
        </p:txBody>
      </p:sp>
      <p:sp>
        <p:nvSpPr>
          <p:cNvPr id="170" name="Google Shape;170;p16"/>
          <p:cNvSpPr txBox="1"/>
          <p:nvPr/>
        </p:nvSpPr>
        <p:spPr>
          <a:xfrm>
            <a:off x="4693025" y="540000"/>
            <a:ext cx="2783400" cy="5633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D966"/>
                </a:solidFill>
                <a:latin typeface="Impact"/>
                <a:ea typeface="Impact"/>
                <a:cs typeface="Impact"/>
                <a:sym typeface="Impact"/>
              </a:rPr>
              <a:t>F</a:t>
            </a:r>
            <a:r>
              <a:rPr b="0" i="0" lang="en-US" sz="3400" u="none" cap="none" strike="noStrike">
                <a:solidFill>
                  <a:schemeClr val="lt1"/>
                </a:solidFill>
                <a:latin typeface="Impact"/>
                <a:ea typeface="Impact"/>
                <a:cs typeface="Impact"/>
                <a:sym typeface="Impact"/>
              </a:rPr>
              <a:t>RIDAY</a:t>
            </a:r>
            <a:endParaRPr b="0" i="0" sz="3400" u="none" cap="none" strike="noStrike">
              <a:solidFill>
                <a:schemeClr val="lt1"/>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M</a:t>
            </a:r>
            <a:r>
              <a:rPr b="0" i="0" lang="en-US" sz="3400" u="none" cap="none" strike="noStrike">
                <a:solidFill>
                  <a:schemeClr val="lt1"/>
                </a:solidFill>
                <a:latin typeface="Impact"/>
                <a:ea typeface="Impact"/>
                <a:cs typeface="Impact"/>
                <a:sym typeface="Impact"/>
              </a:rPr>
              <a:t>ONDAY</a:t>
            </a:r>
            <a:endParaRPr b="0" i="0" sz="3400" u="none" cap="none" strike="noStrike">
              <a:solidFill>
                <a:schemeClr val="lt1"/>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38761D"/>
                </a:solidFill>
                <a:latin typeface="Impact"/>
                <a:ea typeface="Impact"/>
                <a:cs typeface="Impact"/>
                <a:sym typeface="Impact"/>
              </a:rPr>
              <a:t>S</a:t>
            </a:r>
            <a:r>
              <a:rPr b="0" i="0" lang="en-US" sz="3400" u="none" cap="none" strike="noStrike">
                <a:solidFill>
                  <a:schemeClr val="lt1"/>
                </a:solidFill>
                <a:latin typeface="Impact"/>
                <a:ea typeface="Impact"/>
                <a:cs typeface="Impact"/>
                <a:sym typeface="Impact"/>
              </a:rPr>
              <a:t>ATURDAY</a:t>
            </a:r>
            <a:endParaRPr b="0" i="0" sz="3400" u="none" cap="none" strike="noStrike">
              <a:solidFill>
                <a:schemeClr val="lt1"/>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BF9000"/>
                </a:solidFill>
                <a:latin typeface="Impact"/>
                <a:ea typeface="Impact"/>
                <a:cs typeface="Impact"/>
                <a:sym typeface="Impact"/>
              </a:rPr>
              <a:t>S</a:t>
            </a:r>
            <a:r>
              <a:rPr b="0" i="0" lang="en-US" sz="3400" u="none" cap="none" strike="noStrike">
                <a:solidFill>
                  <a:schemeClr val="lt1"/>
                </a:solidFill>
                <a:latin typeface="Impact"/>
                <a:ea typeface="Impact"/>
                <a:cs typeface="Impact"/>
                <a:sym typeface="Impact"/>
              </a:rPr>
              <a:t>UNDAY</a:t>
            </a:r>
            <a:endParaRPr b="0" i="0" sz="3400" u="none" cap="none" strike="noStrike">
              <a:solidFill>
                <a:schemeClr val="lt1"/>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0000"/>
                </a:solidFill>
                <a:latin typeface="Impact"/>
                <a:ea typeface="Impact"/>
                <a:cs typeface="Impact"/>
                <a:sym typeface="Impact"/>
              </a:rPr>
              <a:t>T</a:t>
            </a:r>
            <a:r>
              <a:rPr b="0" i="0" lang="en-US" sz="3400" u="none" cap="none" strike="noStrike">
                <a:solidFill>
                  <a:schemeClr val="lt1"/>
                </a:solidFill>
                <a:latin typeface="Impact"/>
                <a:ea typeface="Impact"/>
                <a:cs typeface="Impact"/>
                <a:sym typeface="Impact"/>
              </a:rPr>
              <a:t>HURSDAY</a:t>
            </a:r>
            <a:endParaRPr b="0" i="0" sz="3400" u="none" cap="none" strike="noStrike">
              <a:solidFill>
                <a:schemeClr val="lt1"/>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D966"/>
                </a:solidFill>
                <a:latin typeface="Impact"/>
                <a:ea typeface="Impact"/>
                <a:cs typeface="Impact"/>
                <a:sym typeface="Impact"/>
              </a:rPr>
              <a:t>T</a:t>
            </a:r>
            <a:r>
              <a:rPr b="0" i="0" lang="en-US" sz="3400" u="none" cap="none" strike="noStrike">
                <a:solidFill>
                  <a:schemeClr val="lt1"/>
                </a:solidFill>
                <a:latin typeface="Impact"/>
                <a:ea typeface="Impact"/>
                <a:cs typeface="Impact"/>
                <a:sym typeface="Impact"/>
              </a:rPr>
              <a:t>UESDAY</a:t>
            </a:r>
            <a:endParaRPr b="0" i="0" sz="3400" u="none" cap="none" strike="noStrike">
              <a:solidFill>
                <a:schemeClr val="lt1"/>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6FA8DC"/>
                </a:solidFill>
                <a:latin typeface="Impact"/>
                <a:ea typeface="Impact"/>
                <a:cs typeface="Impact"/>
                <a:sym typeface="Impact"/>
              </a:rPr>
              <a:t>W</a:t>
            </a:r>
            <a:r>
              <a:rPr b="0" i="0" lang="en-US" sz="3400" u="none" cap="none" strike="noStrike">
                <a:solidFill>
                  <a:schemeClr val="lt1"/>
                </a:solidFill>
                <a:latin typeface="Impact"/>
                <a:ea typeface="Impact"/>
                <a:cs typeface="Impact"/>
                <a:sym typeface="Impact"/>
              </a:rPr>
              <a:t>EDNESDAY</a:t>
            </a:r>
            <a:endParaRPr b="0" i="0" sz="3400" u="none" cap="none" strike="noStrike">
              <a:solidFill>
                <a:schemeClr val="lt1"/>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FF0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FFD966"/>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BF9000"/>
              </a:solidFill>
              <a:latin typeface="Impact"/>
              <a:ea typeface="Impact"/>
              <a:cs typeface="Impact"/>
              <a:sym typeface="Impac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00"/>
        </a:solidFill>
      </p:bgPr>
    </p:bg>
    <p:spTree>
      <p:nvGrpSpPr>
        <p:cNvPr id="174" name="Shape 174"/>
        <p:cNvGrpSpPr/>
        <p:nvPr/>
      </p:nvGrpSpPr>
      <p:grpSpPr>
        <a:xfrm>
          <a:off x="0" y="0"/>
          <a:ext cx="0" cy="0"/>
          <a:chOff x="0" y="0"/>
          <a:chExt cx="0" cy="0"/>
        </a:xfrm>
      </p:grpSpPr>
      <p:sp>
        <p:nvSpPr>
          <p:cNvPr id="175" name="Google Shape;175;p17"/>
          <p:cNvSpPr/>
          <p:nvPr/>
        </p:nvSpPr>
        <p:spPr>
          <a:xfrm>
            <a:off x="155875" y="48652"/>
            <a:ext cx="8858400" cy="500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17"/>
          <p:cNvSpPr txBox="1"/>
          <p:nvPr/>
        </p:nvSpPr>
        <p:spPr>
          <a:xfrm>
            <a:off x="5318300" y="2048400"/>
            <a:ext cx="33213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600"/>
              <a:buFont typeface="Arial"/>
              <a:buNone/>
            </a:pPr>
            <a:r>
              <a:rPr b="0" i="0" lang="en-US" sz="5600" u="none" cap="none" strike="noStrike">
                <a:solidFill>
                  <a:srgbClr val="999999"/>
                </a:solidFill>
                <a:latin typeface="Arial"/>
                <a:ea typeface="Arial"/>
                <a:cs typeface="Arial"/>
                <a:sym typeface="Arial"/>
              </a:rPr>
              <a:t>COLOUR</a:t>
            </a:r>
            <a:endParaRPr b="0" i="0" sz="5600" u="none" cap="none" strike="noStrike">
              <a:solidFill>
                <a:srgbClr val="999999"/>
              </a:solidFill>
              <a:latin typeface="Arial"/>
              <a:ea typeface="Arial"/>
              <a:cs typeface="Arial"/>
              <a:sym typeface="Arial"/>
            </a:endParaRPr>
          </a:p>
        </p:txBody>
      </p:sp>
      <p:pic>
        <p:nvPicPr>
          <p:cNvPr id="177" name="Google Shape;177;p17"/>
          <p:cNvPicPr preferRelativeResize="0"/>
          <p:nvPr/>
        </p:nvPicPr>
        <p:blipFill rotWithShape="1">
          <a:blip r:embed="rId3">
            <a:alphaModFix/>
          </a:blip>
          <a:srcRect b="0" l="0" r="0" t="0"/>
          <a:stretch/>
        </p:blipFill>
        <p:spPr>
          <a:xfrm>
            <a:off x="152400" y="152400"/>
            <a:ext cx="4610100" cy="4610100"/>
          </a:xfrm>
          <a:prstGeom prst="rect">
            <a:avLst/>
          </a:prstGeom>
          <a:noFill/>
          <a:ln>
            <a:noFill/>
          </a:ln>
        </p:spPr>
      </p:pic>
      <p:cxnSp>
        <p:nvCxnSpPr>
          <p:cNvPr id="178" name="Google Shape;178;p17"/>
          <p:cNvCxnSpPr/>
          <p:nvPr/>
        </p:nvCxnSpPr>
        <p:spPr>
          <a:xfrm>
            <a:off x="18600" y="152400"/>
            <a:ext cx="9125400" cy="9000"/>
          </a:xfrm>
          <a:prstGeom prst="straightConnector1">
            <a:avLst/>
          </a:prstGeom>
          <a:noFill/>
          <a:ln cap="flat" cmpd="sng" w="9525">
            <a:solidFill>
              <a:srgbClr val="FF0000"/>
            </a:solidFill>
            <a:prstDash val="solid"/>
            <a:round/>
            <a:headEnd len="sm" w="sm" type="none"/>
            <a:tailEnd len="sm" w="sm" type="none"/>
          </a:ln>
        </p:spPr>
      </p:cxnSp>
      <p:cxnSp>
        <p:nvCxnSpPr>
          <p:cNvPr id="179" name="Google Shape;179;p17"/>
          <p:cNvCxnSpPr/>
          <p:nvPr/>
        </p:nvCxnSpPr>
        <p:spPr>
          <a:xfrm>
            <a:off x="18600" y="4771490"/>
            <a:ext cx="9125400" cy="9000"/>
          </a:xfrm>
          <a:prstGeom prst="straightConnector1">
            <a:avLst/>
          </a:prstGeom>
          <a:noFill/>
          <a:ln cap="flat" cmpd="sng" w="9525">
            <a:solidFill>
              <a:srgbClr val="FF0000"/>
            </a:solidFill>
            <a:prstDash val="solid"/>
            <a:round/>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83" name="Shape 183"/>
        <p:cNvGrpSpPr/>
        <p:nvPr/>
      </p:nvGrpSpPr>
      <p:grpSpPr>
        <a:xfrm>
          <a:off x="0" y="0"/>
          <a:ext cx="0" cy="0"/>
          <a:chOff x="0" y="0"/>
          <a:chExt cx="0" cy="0"/>
        </a:xfrm>
      </p:grpSpPr>
      <p:pic>
        <p:nvPicPr>
          <p:cNvPr id="184" name="Google Shape;184;p18"/>
          <p:cNvPicPr preferRelativeResize="0"/>
          <p:nvPr/>
        </p:nvPicPr>
        <p:blipFill rotWithShape="1">
          <a:blip r:embed="rId3">
            <a:alphaModFix/>
          </a:blip>
          <a:srcRect b="0" l="0" r="0" t="0"/>
          <a:stretch/>
        </p:blipFill>
        <p:spPr>
          <a:xfrm>
            <a:off x="327225" y="466725"/>
            <a:ext cx="4591050" cy="4210050"/>
          </a:xfrm>
          <a:prstGeom prst="rect">
            <a:avLst/>
          </a:prstGeom>
          <a:noFill/>
          <a:ln>
            <a:noFill/>
          </a:ln>
        </p:spPr>
      </p:pic>
      <p:sp>
        <p:nvSpPr>
          <p:cNvPr id="185" name="Google Shape;185;p18"/>
          <p:cNvSpPr txBox="1"/>
          <p:nvPr/>
        </p:nvSpPr>
        <p:spPr>
          <a:xfrm>
            <a:off x="5701550" y="1980525"/>
            <a:ext cx="30000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600"/>
              <a:buFont typeface="Arial"/>
              <a:buNone/>
            </a:pPr>
            <a:r>
              <a:rPr b="0" i="0" lang="en-US" sz="5600" u="none" cap="none" strike="noStrike">
                <a:solidFill>
                  <a:srgbClr val="999999"/>
                </a:solidFill>
                <a:latin typeface="Arial"/>
                <a:ea typeface="Arial"/>
                <a:cs typeface="Arial"/>
                <a:sym typeface="Arial"/>
              </a:rPr>
              <a:t>TOOL</a:t>
            </a:r>
            <a:endParaRPr b="0" i="0" sz="1400" u="none" cap="none" strike="noStrike">
              <a:solidFill>
                <a:srgbClr val="999999"/>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19"/>
          <p:cNvPicPr preferRelativeResize="0"/>
          <p:nvPr/>
        </p:nvPicPr>
        <p:blipFill rotWithShape="1">
          <a:blip r:embed="rId3">
            <a:alphaModFix/>
          </a:blip>
          <a:srcRect b="0" l="0" r="0" t="0"/>
          <a:stretch/>
        </p:blipFill>
        <p:spPr>
          <a:xfrm>
            <a:off x="2986076" y="295350"/>
            <a:ext cx="3171825" cy="3105150"/>
          </a:xfrm>
          <a:prstGeom prst="rect">
            <a:avLst/>
          </a:prstGeom>
          <a:noFill/>
          <a:ln>
            <a:noFill/>
          </a:ln>
        </p:spPr>
      </p:pic>
      <p:sp>
        <p:nvSpPr>
          <p:cNvPr id="195" name="Google Shape;195;p19"/>
          <p:cNvSpPr txBox="1"/>
          <p:nvPr/>
        </p:nvSpPr>
        <p:spPr>
          <a:xfrm>
            <a:off x="129350" y="3520775"/>
            <a:ext cx="92805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US" sz="2400" u="none" cap="none" strike="noStrike">
                <a:solidFill>
                  <a:srgbClr val="000000"/>
                </a:solidFill>
              </a:rPr>
              <a:t>HOW MANY OF YOU DID THINK OF THE </a:t>
            </a:r>
            <a:endParaRPr b="1" i="0" sz="2400" u="none" cap="none" strike="noStrike">
              <a:solidFill>
                <a:srgbClr val="000000"/>
              </a:solidFill>
            </a:endParaRPr>
          </a:p>
          <a:p>
            <a:pPr indent="0" lvl="0" marL="0" marR="0" rtl="0" algn="ctr">
              <a:lnSpc>
                <a:spcPct val="100000"/>
              </a:lnSpc>
              <a:spcBef>
                <a:spcPts val="0"/>
              </a:spcBef>
              <a:spcAft>
                <a:spcPts val="0"/>
              </a:spcAft>
              <a:buClr>
                <a:srgbClr val="000000"/>
              </a:buClr>
              <a:buSzPts val="2800"/>
              <a:buFont typeface="Arial"/>
              <a:buNone/>
            </a:pPr>
            <a:r>
              <a:rPr b="1" i="0" lang="en-US" sz="2400" u="none" cap="none" strike="noStrike">
                <a:solidFill>
                  <a:srgbClr val="000000"/>
                </a:solidFill>
              </a:rPr>
              <a:t>COLOUR : </a:t>
            </a:r>
            <a:r>
              <a:rPr b="1" i="0" lang="en-US" sz="2400" u="none" cap="none" strike="noStrike">
                <a:solidFill>
                  <a:srgbClr val="FF0000"/>
                </a:solidFill>
              </a:rPr>
              <a:t>RED</a:t>
            </a:r>
            <a:r>
              <a:rPr b="1" i="0" lang="en-US" sz="2400" u="none" cap="none" strike="noStrike">
                <a:solidFill>
                  <a:srgbClr val="000000"/>
                </a:solidFill>
              </a:rPr>
              <a:t> / </a:t>
            </a:r>
            <a:r>
              <a:rPr b="1" lang="en-US" sz="2400"/>
              <a:t>BLACK</a:t>
            </a:r>
            <a:r>
              <a:rPr b="1" i="0" lang="en-US" sz="2400" u="none" cap="none" strike="noStrike">
                <a:solidFill>
                  <a:srgbClr val="000000"/>
                </a:solidFill>
              </a:rPr>
              <a:t> / </a:t>
            </a:r>
            <a:r>
              <a:rPr b="1" i="0" lang="en-US" sz="2400" u="none" cap="none" strike="noStrike">
                <a:solidFill>
                  <a:schemeClr val="accent1"/>
                </a:solidFill>
              </a:rPr>
              <a:t>B</a:t>
            </a:r>
            <a:r>
              <a:rPr b="1" lang="en-US" sz="2400">
                <a:solidFill>
                  <a:schemeClr val="accent1"/>
                </a:solidFill>
              </a:rPr>
              <a:t>LUE</a:t>
            </a:r>
            <a:r>
              <a:rPr b="1" i="0" lang="en-US" sz="2400" u="none" cap="none" strike="noStrike">
                <a:solidFill>
                  <a:srgbClr val="000000"/>
                </a:solidFill>
              </a:rPr>
              <a:t> / </a:t>
            </a:r>
            <a:r>
              <a:rPr b="1" lang="en-US" sz="2400">
                <a:solidFill>
                  <a:srgbClr val="E06666"/>
                </a:solidFill>
              </a:rPr>
              <a:t>PINK</a:t>
            </a:r>
            <a:r>
              <a:rPr b="1" i="0" lang="en-US" sz="2400" u="none" cap="none" strike="noStrike">
                <a:solidFill>
                  <a:srgbClr val="000000"/>
                </a:solidFill>
              </a:rPr>
              <a:t> </a:t>
            </a:r>
            <a:endParaRPr b="1" i="0" sz="2400" u="none" cap="none" strike="noStrike">
              <a:solidFill>
                <a:srgbClr val="000000"/>
              </a:solidFill>
            </a:endParaRPr>
          </a:p>
          <a:p>
            <a:pPr indent="0" lvl="0" marL="0" marR="0" rtl="0" algn="ctr">
              <a:lnSpc>
                <a:spcPct val="100000"/>
              </a:lnSpc>
              <a:spcBef>
                <a:spcPts val="0"/>
              </a:spcBef>
              <a:spcAft>
                <a:spcPts val="0"/>
              </a:spcAft>
              <a:buClr>
                <a:srgbClr val="000000"/>
              </a:buClr>
              <a:buSzPts val="2800"/>
              <a:buFont typeface="Arial"/>
              <a:buNone/>
            </a:pPr>
            <a:r>
              <a:rPr b="1" i="0" lang="en-US" sz="2400" u="none" cap="none" strike="noStrike">
                <a:solidFill>
                  <a:srgbClr val="000000"/>
                </a:solidFill>
              </a:rPr>
              <a:t>TOOL: HAMMER</a:t>
            </a:r>
            <a:r>
              <a:rPr b="1" lang="en-US" sz="2400"/>
              <a:t> / SCREW DRIVER / SCALE/ CHIZZLE</a:t>
            </a:r>
            <a:endParaRPr b="1" i="0" sz="2400" u="none" cap="none" strike="noStrike">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0"/>
          <p:cNvSpPr txBox="1"/>
          <p:nvPr>
            <p:ph idx="4294967295" type="title"/>
          </p:nvPr>
        </p:nvSpPr>
        <p:spPr>
          <a:xfrm>
            <a:off x="378925" y="2081950"/>
            <a:ext cx="8520600" cy="2100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3600">
                <a:solidFill>
                  <a:srgbClr val="0000FF"/>
                </a:solidFill>
              </a:rPr>
              <a:t>PERSPECTIVE</a:t>
            </a:r>
            <a:endParaRPr b="1" sz="3600">
              <a:solidFill>
                <a:srgbClr val="0000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1"/>
          <p:cNvSpPr txBox="1"/>
          <p:nvPr/>
        </p:nvSpPr>
        <p:spPr>
          <a:xfrm>
            <a:off x="2107950" y="4139100"/>
            <a:ext cx="46578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lang="en-US" sz="2100">
                <a:solidFill>
                  <a:srgbClr val="202124"/>
                </a:solidFill>
                <a:highlight>
                  <a:srgbClr val="FFFFFF"/>
                </a:highlight>
              </a:rPr>
              <a:t>Alan Mulally </a:t>
            </a:r>
            <a:endParaRPr sz="2100">
              <a:solidFill>
                <a:srgbClr val="202124"/>
              </a:solidFill>
              <a:highlight>
                <a:srgbClr val="FFFFFF"/>
              </a:highlight>
            </a:endParaRPr>
          </a:p>
          <a:p>
            <a:pPr indent="0" lvl="0" marL="0" marR="0" rtl="0" algn="ctr">
              <a:lnSpc>
                <a:spcPct val="100000"/>
              </a:lnSpc>
              <a:spcBef>
                <a:spcPts val="0"/>
              </a:spcBef>
              <a:spcAft>
                <a:spcPts val="0"/>
              </a:spcAft>
              <a:buClr>
                <a:srgbClr val="000000"/>
              </a:buClr>
              <a:buSzPts val="2100"/>
              <a:buFont typeface="Arial"/>
              <a:buNone/>
            </a:pPr>
            <a:r>
              <a:rPr lang="en-US" sz="2100">
                <a:solidFill>
                  <a:srgbClr val="202124"/>
                </a:solidFill>
                <a:highlight>
                  <a:srgbClr val="FFFFFF"/>
                </a:highlight>
              </a:rPr>
              <a:t>(Boeing → Ford turnaround)</a:t>
            </a:r>
            <a:endParaRPr b="0" i="0" sz="1400" u="none" cap="none" strike="noStrike">
              <a:solidFill>
                <a:srgbClr val="000000"/>
              </a:solidFill>
              <a:latin typeface="Arial"/>
              <a:ea typeface="Arial"/>
              <a:cs typeface="Arial"/>
              <a:sym typeface="Arial"/>
            </a:endParaRPr>
          </a:p>
        </p:txBody>
      </p:sp>
      <p:pic>
        <p:nvPicPr>
          <p:cNvPr id="206" name="Google Shape;206;p21" title="9-3aPvWfkgU-vYw4ob_uhlnDDjU_PstQOUhBhCOUUDwmuktjTNbNLUm2jx1kDVXGIDAqRoU0-yZ47cqFauMxxeBIZlxH3Euy-axkWpL1sgKbySOTPArr-gFkOW7-Uu74h-cI7zJYRI85zF6dxBJQFRslVxEf6wdsXuSWQ804lRvyyFVKaChbTc56vwJ.jpg"/>
          <p:cNvPicPr preferRelativeResize="0"/>
          <p:nvPr/>
        </p:nvPicPr>
        <p:blipFill>
          <a:blip r:embed="rId3">
            <a:alphaModFix/>
          </a:blip>
          <a:stretch>
            <a:fillRect/>
          </a:stretch>
        </p:blipFill>
        <p:spPr>
          <a:xfrm>
            <a:off x="2107950" y="247200"/>
            <a:ext cx="4928099" cy="36960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3e00e34ac6d_0_2"/>
          <p:cNvSpPr txBox="1"/>
          <p:nvPr/>
        </p:nvSpPr>
        <p:spPr>
          <a:xfrm>
            <a:off x="528300" y="890150"/>
            <a:ext cx="8087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600">
                <a:solidFill>
                  <a:schemeClr val="dk2"/>
                </a:solidFill>
              </a:rPr>
              <a:t>If I can manage airplanes with millions of parts that must stay in the air safely, managing cars with thousands of parts that stay on the ground is manageable.</a:t>
            </a:r>
            <a:endParaRPr b="1" sz="36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2"/>
          <p:cNvSpPr txBox="1"/>
          <p:nvPr>
            <p:ph type="title"/>
          </p:nvPr>
        </p:nvSpPr>
        <p:spPr>
          <a:xfrm>
            <a:off x="378925" y="1668475"/>
            <a:ext cx="8520600" cy="2100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3600">
                <a:solidFill>
                  <a:srgbClr val="0000FF"/>
                </a:solidFill>
              </a:rPr>
              <a:t>THIS IS HOW ENTREPRENEUR </a:t>
            </a:r>
            <a:endParaRPr b="1" sz="3600">
              <a:solidFill>
                <a:srgbClr val="0000FF"/>
              </a:solidFill>
            </a:endParaRPr>
          </a:p>
          <a:p>
            <a:pPr indent="0" lvl="0" marL="0" rtl="0" algn="ctr">
              <a:lnSpc>
                <a:spcPct val="100000"/>
              </a:lnSpc>
              <a:spcBef>
                <a:spcPts val="0"/>
              </a:spcBef>
              <a:spcAft>
                <a:spcPts val="0"/>
              </a:spcAft>
              <a:buSzPts val="2800"/>
              <a:buNone/>
            </a:pPr>
            <a:r>
              <a:rPr b="1" lang="en-US" sz="3600">
                <a:solidFill>
                  <a:srgbClr val="0000FF"/>
                </a:solidFill>
              </a:rPr>
              <a:t>THINKS / ANALYZE</a:t>
            </a:r>
            <a:endParaRPr b="1" sz="3600">
              <a:solidFill>
                <a:srgbClr val="0000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3"/>
          <p:cNvSpPr txBox="1"/>
          <p:nvPr/>
        </p:nvSpPr>
        <p:spPr>
          <a:xfrm>
            <a:off x="838650" y="3368125"/>
            <a:ext cx="7336800" cy="1800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111111"/>
                </a:solidFill>
                <a:highlight>
                  <a:srgbClr val="FFFFFF"/>
                </a:highlight>
                <a:latin typeface="Times New Roman"/>
                <a:ea typeface="Times New Roman"/>
                <a:cs typeface="Times New Roman"/>
                <a:sym typeface="Times New Roman"/>
              </a:rPr>
              <a:t>The man behind the ‘</a:t>
            </a:r>
            <a:r>
              <a:rPr b="1" i="1" lang="en-US" sz="1500" u="none" cap="none" strike="noStrike">
                <a:solidFill>
                  <a:srgbClr val="111111"/>
                </a:solidFill>
                <a:highlight>
                  <a:srgbClr val="FFFFFF"/>
                </a:highlight>
                <a:latin typeface="Times New Roman"/>
                <a:ea typeface="Times New Roman"/>
                <a:cs typeface="Times New Roman"/>
                <a:sym typeface="Times New Roman"/>
              </a:rPr>
              <a:t>Sachet Revolution</a:t>
            </a:r>
            <a:r>
              <a:rPr b="0" i="0" lang="en-US" sz="1500" u="none" cap="none" strike="noStrike">
                <a:solidFill>
                  <a:srgbClr val="111111"/>
                </a:solidFill>
                <a:highlight>
                  <a:srgbClr val="FFFFFF"/>
                </a:highlight>
                <a:latin typeface="Times New Roman"/>
                <a:ea typeface="Times New Roman"/>
                <a:cs typeface="Times New Roman"/>
                <a:sym typeface="Times New Roman"/>
              </a:rPr>
              <a:t>‘ was not from a multinational company but an Indian himself. Late </a:t>
            </a:r>
            <a:r>
              <a:rPr b="1" i="0" lang="en-US" sz="1500" u="none" cap="none" strike="noStrike">
                <a:solidFill>
                  <a:srgbClr val="111111"/>
                </a:solidFill>
                <a:highlight>
                  <a:srgbClr val="FFFFFF"/>
                </a:highlight>
                <a:latin typeface="Times New Roman"/>
                <a:ea typeface="Times New Roman"/>
                <a:cs typeface="Times New Roman"/>
                <a:sym typeface="Times New Roman"/>
              </a:rPr>
              <a:t>Chinni Krishnan</a:t>
            </a:r>
            <a:r>
              <a:rPr b="0" i="0" lang="en-US" sz="1500" u="none" cap="none" strike="noStrike">
                <a:solidFill>
                  <a:srgbClr val="111111"/>
                </a:solidFill>
                <a:highlight>
                  <a:srgbClr val="FFFFFF"/>
                </a:highlight>
                <a:latin typeface="Times New Roman"/>
                <a:ea typeface="Times New Roman"/>
                <a:cs typeface="Times New Roman"/>
                <a:sym typeface="Times New Roman"/>
              </a:rPr>
              <a:t>, based in Cuddalore, Tamil Nadu, was the man who introduced the sachet concept to the Indian market. It was only later on that the sachet concept was picked up by other leading multinational brands.</a:t>
            </a:r>
            <a:endParaRPr b="0" i="0" sz="1500" u="none" cap="none" strike="noStrike">
              <a:solidFill>
                <a:srgbClr val="111111"/>
              </a:solidFill>
              <a:highlight>
                <a:srgbClr val="FFFFFF"/>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111111"/>
                </a:solidFill>
                <a:highlight>
                  <a:srgbClr val="FFFFFF"/>
                </a:highlight>
                <a:latin typeface="Times New Roman"/>
                <a:ea typeface="Times New Roman"/>
                <a:cs typeface="Times New Roman"/>
                <a:sym typeface="Times New Roman"/>
              </a:rPr>
              <a:t>The brother’s started the </a:t>
            </a:r>
            <a:r>
              <a:rPr b="1" i="0" lang="en-US" sz="1500" u="none" cap="none" strike="noStrike">
                <a:solidFill>
                  <a:srgbClr val="111111"/>
                </a:solidFill>
                <a:highlight>
                  <a:srgbClr val="FFFFFF"/>
                </a:highlight>
                <a:latin typeface="Times New Roman"/>
                <a:ea typeface="Times New Roman"/>
                <a:cs typeface="Times New Roman"/>
                <a:sym typeface="Times New Roman"/>
              </a:rPr>
              <a:t>Velvet International</a:t>
            </a:r>
            <a:r>
              <a:rPr b="0" i="0" lang="en-US" sz="1500" u="none" cap="none" strike="noStrike">
                <a:solidFill>
                  <a:srgbClr val="111111"/>
                </a:solidFill>
                <a:highlight>
                  <a:srgbClr val="FFFFFF"/>
                </a:highlight>
                <a:latin typeface="Times New Roman"/>
                <a:ea typeface="Times New Roman"/>
                <a:cs typeface="Times New Roman"/>
                <a:sym typeface="Times New Roman"/>
              </a:rPr>
              <a:t> shampoo product which came in a sachet of Rs 2. Velvet International, eventually expanded not only in India, but overseas as well, and did phenomenally well.</a:t>
            </a:r>
            <a:endParaRPr b="0" i="0" sz="1500" u="none" cap="none" strike="noStrike">
              <a:solidFill>
                <a:srgbClr val="111111"/>
              </a:solidFill>
              <a:highlight>
                <a:srgbClr val="FFFFFF"/>
              </a:highlight>
              <a:latin typeface="Times New Roman"/>
              <a:ea typeface="Times New Roman"/>
              <a:cs typeface="Times New Roman"/>
              <a:sym typeface="Times New Roman"/>
            </a:endParaRPr>
          </a:p>
        </p:txBody>
      </p:sp>
      <p:pic>
        <p:nvPicPr>
          <p:cNvPr id="222" name="Google Shape;222;p23"/>
          <p:cNvPicPr preferRelativeResize="0"/>
          <p:nvPr/>
        </p:nvPicPr>
        <p:blipFill rotWithShape="1">
          <a:blip r:embed="rId3">
            <a:alphaModFix/>
          </a:blip>
          <a:srcRect b="0" l="0" r="0" t="0"/>
          <a:stretch/>
        </p:blipFill>
        <p:spPr>
          <a:xfrm>
            <a:off x="152400" y="152400"/>
            <a:ext cx="4249850" cy="3215725"/>
          </a:xfrm>
          <a:prstGeom prst="rect">
            <a:avLst/>
          </a:prstGeom>
          <a:noFill/>
          <a:ln>
            <a:noFill/>
          </a:ln>
        </p:spPr>
      </p:pic>
      <p:pic>
        <p:nvPicPr>
          <p:cNvPr id="223" name="Google Shape;223;p23"/>
          <p:cNvPicPr preferRelativeResize="0"/>
          <p:nvPr/>
        </p:nvPicPr>
        <p:blipFill rotWithShape="1">
          <a:blip r:embed="rId4">
            <a:alphaModFix/>
          </a:blip>
          <a:srcRect b="0" l="0" r="0" t="0"/>
          <a:stretch/>
        </p:blipFill>
        <p:spPr>
          <a:xfrm>
            <a:off x="4554650" y="152400"/>
            <a:ext cx="4436949" cy="298528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3e00e34ac6d_0_7"/>
          <p:cNvSpPr txBox="1"/>
          <p:nvPr/>
        </p:nvSpPr>
        <p:spPr>
          <a:xfrm>
            <a:off x="740800" y="3160575"/>
            <a:ext cx="125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2"/>
                </a:solidFill>
              </a:rPr>
              <a:t>CavinKare</a:t>
            </a:r>
            <a:endParaRPr sz="1800">
              <a:solidFill>
                <a:schemeClr val="dk2"/>
              </a:solidFill>
            </a:endParaRPr>
          </a:p>
        </p:txBody>
      </p:sp>
      <p:sp>
        <p:nvSpPr>
          <p:cNvPr id="229" name="Google Shape;229;g3e00e34ac6d_0_7"/>
          <p:cNvSpPr txBox="1"/>
          <p:nvPr/>
        </p:nvSpPr>
        <p:spPr>
          <a:xfrm>
            <a:off x="444650" y="2698875"/>
            <a:ext cx="2081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2"/>
                </a:solidFill>
              </a:rPr>
              <a:t>C K Ranganathan</a:t>
            </a:r>
            <a:endParaRPr sz="1800">
              <a:solidFill>
                <a:schemeClr val="dk2"/>
              </a:solidFill>
            </a:endParaRPr>
          </a:p>
        </p:txBody>
      </p:sp>
      <p:pic>
        <p:nvPicPr>
          <p:cNvPr id="230" name="Google Shape;230;g3e00e34ac6d_0_7" title="ebd5e4dc-b4d0-4852-9253-180e873b147e-large-ze1z0tbv35052ij8mwf56o.jpg"/>
          <p:cNvPicPr preferRelativeResize="0"/>
          <p:nvPr/>
        </p:nvPicPr>
        <p:blipFill>
          <a:blip r:embed="rId3">
            <a:alphaModFix/>
          </a:blip>
          <a:stretch>
            <a:fillRect/>
          </a:stretch>
        </p:blipFill>
        <p:spPr>
          <a:xfrm>
            <a:off x="2108638" y="113950"/>
            <a:ext cx="6810375" cy="4514850"/>
          </a:xfrm>
          <a:prstGeom prst="rect">
            <a:avLst/>
          </a:prstGeom>
          <a:noFill/>
          <a:ln>
            <a:noFill/>
          </a:ln>
        </p:spPr>
      </p:pic>
      <p:pic>
        <p:nvPicPr>
          <p:cNvPr id="231" name="Google Shape;231;g3e00e34ac6d_0_7" title="Qyj8sliksIYihYBuQeSo0zOtD_OHFCBNKfT-b-WEseBgR8eBI9v8EjH9TKal6R0pd5UpeKS-WHpXsH6OhdHyFuPB2QGiGXHYe-cHbfrq5TzdVTOrsOqYnPgQ8xJnNvdrp10Ns3z5qwDpnp6JPtyYClYZmlDtrfuisEamDD24lSsrAP0hOVy51RokqLk.jpg"/>
          <p:cNvPicPr preferRelativeResize="0"/>
          <p:nvPr/>
        </p:nvPicPr>
        <p:blipFill>
          <a:blip r:embed="rId4">
            <a:alphaModFix/>
          </a:blip>
          <a:stretch>
            <a:fillRect/>
          </a:stretch>
        </p:blipFill>
        <p:spPr>
          <a:xfrm>
            <a:off x="321600" y="447625"/>
            <a:ext cx="2327200" cy="212411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4"/>
          <p:cNvSpPr txBox="1"/>
          <p:nvPr>
            <p:ph type="title"/>
          </p:nvPr>
        </p:nvSpPr>
        <p:spPr>
          <a:xfrm>
            <a:off x="311700" y="445025"/>
            <a:ext cx="8520600" cy="3433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lang="en-US" sz="5200">
                <a:solidFill>
                  <a:srgbClr val="0000FF"/>
                </a:solidFill>
              </a:rPr>
              <a:t>ENTREPRENEURS ARE CONTRIBUTORS TO THE SOCIETY THAN CONSUMERS</a:t>
            </a:r>
            <a:endParaRPr sz="5200">
              <a:solidFill>
                <a:srgbClr val="0000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5"/>
          <p:cNvSpPr txBox="1"/>
          <p:nvPr>
            <p:ph type="title"/>
          </p:nvPr>
        </p:nvSpPr>
        <p:spPr>
          <a:xfrm>
            <a:off x="311700" y="2082900"/>
            <a:ext cx="8520600" cy="977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Clr>
                <a:schemeClr val="dk1"/>
              </a:buClr>
              <a:buSzPts val="1100"/>
              <a:buFont typeface="Arial"/>
              <a:buNone/>
            </a:pPr>
            <a:r>
              <a:rPr lang="en-US" sz="5200">
                <a:solidFill>
                  <a:srgbClr val="0000FF"/>
                </a:solidFill>
              </a:rPr>
              <a:t>JOURNEY</a:t>
            </a:r>
            <a:endParaRPr sz="8600">
              <a:solidFill>
                <a:srgbClr val="0000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6"/>
          <p:cNvSpPr txBox="1"/>
          <p:nvPr>
            <p:ph type="title"/>
          </p:nvPr>
        </p:nvSpPr>
        <p:spPr>
          <a:xfrm>
            <a:off x="311700" y="2082900"/>
            <a:ext cx="8520600" cy="977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lang="en-US" sz="6000">
                <a:solidFill>
                  <a:srgbClr val="0000FF"/>
                </a:solidFill>
              </a:rPr>
              <a:t>LIFE STYLE</a:t>
            </a:r>
            <a:endParaRPr sz="6000">
              <a:solidFill>
                <a:srgbClr val="0000FF"/>
              </a:solidFill>
            </a:endParaRPr>
          </a:p>
          <a:p>
            <a:pPr indent="0" lvl="0" marL="0" rtl="0" algn="ctr">
              <a:lnSpc>
                <a:spcPct val="115000"/>
              </a:lnSpc>
              <a:spcBef>
                <a:spcPts val="1200"/>
              </a:spcBef>
              <a:spcAft>
                <a:spcPts val="1200"/>
              </a:spcAft>
              <a:buSzPts val="1100"/>
              <a:buNone/>
            </a:pPr>
            <a:r>
              <a:t/>
            </a:r>
            <a:endParaRPr sz="6300">
              <a:solidFill>
                <a:srgbClr val="0000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7"/>
          <p:cNvSpPr txBox="1"/>
          <p:nvPr>
            <p:ph type="title"/>
          </p:nvPr>
        </p:nvSpPr>
        <p:spPr>
          <a:xfrm>
            <a:off x="311700" y="2082900"/>
            <a:ext cx="8520600" cy="977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lang="en-US" sz="6000">
                <a:solidFill>
                  <a:srgbClr val="0000FF"/>
                </a:solidFill>
              </a:rPr>
              <a:t>MINDSET</a:t>
            </a:r>
            <a:endParaRPr sz="6000">
              <a:solidFill>
                <a:srgbClr val="0000FF"/>
              </a:solidFill>
            </a:endParaRPr>
          </a:p>
          <a:p>
            <a:pPr indent="0" lvl="0" marL="0" rtl="0" algn="ctr">
              <a:lnSpc>
                <a:spcPct val="115000"/>
              </a:lnSpc>
              <a:spcBef>
                <a:spcPts val="1200"/>
              </a:spcBef>
              <a:spcAft>
                <a:spcPts val="0"/>
              </a:spcAft>
              <a:buSzPts val="1100"/>
              <a:buNone/>
            </a:pPr>
            <a:r>
              <a:t/>
            </a:r>
            <a:endParaRPr sz="6000">
              <a:solidFill>
                <a:srgbClr val="0000FF"/>
              </a:solidFill>
            </a:endParaRPr>
          </a:p>
          <a:p>
            <a:pPr indent="0" lvl="0" marL="0" rtl="0" algn="ctr">
              <a:lnSpc>
                <a:spcPct val="115000"/>
              </a:lnSpc>
              <a:spcBef>
                <a:spcPts val="1200"/>
              </a:spcBef>
              <a:spcAft>
                <a:spcPts val="1200"/>
              </a:spcAft>
              <a:buSzPts val="1100"/>
              <a:buNone/>
            </a:pPr>
            <a:r>
              <a:t/>
            </a:r>
            <a:endParaRPr sz="6000">
              <a:solidFill>
                <a:srgbClr val="0000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8"/>
          <p:cNvSpPr txBox="1"/>
          <p:nvPr>
            <p:ph type="title"/>
          </p:nvPr>
        </p:nvSpPr>
        <p:spPr>
          <a:xfrm>
            <a:off x="311700" y="2082900"/>
            <a:ext cx="8520600" cy="977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lang="en-US" sz="6000">
                <a:solidFill>
                  <a:srgbClr val="0000FF"/>
                </a:solidFill>
              </a:rPr>
              <a:t>ATTITUDE</a:t>
            </a:r>
            <a:endParaRPr sz="6000">
              <a:solidFill>
                <a:srgbClr val="0000FF"/>
              </a:solidFill>
            </a:endParaRPr>
          </a:p>
          <a:p>
            <a:pPr indent="0" lvl="0" marL="0" rtl="0" algn="ctr">
              <a:lnSpc>
                <a:spcPct val="115000"/>
              </a:lnSpc>
              <a:spcBef>
                <a:spcPts val="1200"/>
              </a:spcBef>
              <a:spcAft>
                <a:spcPts val="0"/>
              </a:spcAft>
              <a:buSzPts val="1100"/>
              <a:buNone/>
            </a:pPr>
            <a:r>
              <a:t/>
            </a:r>
            <a:endParaRPr sz="6000">
              <a:solidFill>
                <a:srgbClr val="0000FF"/>
              </a:solidFill>
            </a:endParaRPr>
          </a:p>
          <a:p>
            <a:pPr indent="0" lvl="0" marL="0" rtl="0" algn="ctr">
              <a:lnSpc>
                <a:spcPct val="115000"/>
              </a:lnSpc>
              <a:spcBef>
                <a:spcPts val="1200"/>
              </a:spcBef>
              <a:spcAft>
                <a:spcPts val="0"/>
              </a:spcAft>
              <a:buSzPts val="1100"/>
              <a:buNone/>
            </a:pPr>
            <a:r>
              <a:t/>
            </a:r>
            <a:endParaRPr sz="6000">
              <a:solidFill>
                <a:srgbClr val="0000FF"/>
              </a:solidFill>
            </a:endParaRPr>
          </a:p>
          <a:p>
            <a:pPr indent="0" lvl="0" marL="0" rtl="0" algn="ctr">
              <a:lnSpc>
                <a:spcPct val="115000"/>
              </a:lnSpc>
              <a:spcBef>
                <a:spcPts val="1200"/>
              </a:spcBef>
              <a:spcAft>
                <a:spcPts val="1200"/>
              </a:spcAft>
              <a:buSzPts val="1100"/>
              <a:buNone/>
            </a:pPr>
            <a:r>
              <a:t/>
            </a:r>
            <a:endParaRPr sz="6000">
              <a:solidFill>
                <a:srgbClr val="0000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9"/>
          <p:cNvSpPr txBox="1"/>
          <p:nvPr>
            <p:ph type="title"/>
          </p:nvPr>
        </p:nvSpPr>
        <p:spPr>
          <a:xfrm>
            <a:off x="226600" y="1219575"/>
            <a:ext cx="8520600" cy="2100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lang="en-US" sz="6000">
                <a:solidFill>
                  <a:srgbClr val="0000FF"/>
                </a:solidFill>
              </a:rPr>
              <a:t>VISION / PASSION/ DETERMINATION</a:t>
            </a:r>
            <a:endParaRPr sz="6000">
              <a:solidFill>
                <a:srgbClr val="0000FF"/>
              </a:solidFill>
            </a:endParaRPr>
          </a:p>
          <a:p>
            <a:pPr indent="0" lvl="0" marL="0" rtl="0" algn="ctr">
              <a:lnSpc>
                <a:spcPct val="115000"/>
              </a:lnSpc>
              <a:spcBef>
                <a:spcPts val="1200"/>
              </a:spcBef>
              <a:spcAft>
                <a:spcPts val="0"/>
              </a:spcAft>
              <a:buSzPts val="1100"/>
              <a:buNone/>
            </a:pPr>
            <a:r>
              <a:t/>
            </a:r>
            <a:endParaRPr sz="6000">
              <a:solidFill>
                <a:srgbClr val="0000FF"/>
              </a:solidFill>
            </a:endParaRPr>
          </a:p>
          <a:p>
            <a:pPr indent="0" lvl="0" marL="0" rtl="0" algn="ctr">
              <a:lnSpc>
                <a:spcPct val="115000"/>
              </a:lnSpc>
              <a:spcBef>
                <a:spcPts val="1200"/>
              </a:spcBef>
              <a:spcAft>
                <a:spcPts val="0"/>
              </a:spcAft>
              <a:buSzPts val="1100"/>
              <a:buNone/>
            </a:pPr>
            <a:r>
              <a:t/>
            </a:r>
            <a:endParaRPr sz="6000">
              <a:solidFill>
                <a:srgbClr val="0000FF"/>
              </a:solidFill>
            </a:endParaRPr>
          </a:p>
          <a:p>
            <a:pPr indent="0" lvl="0" marL="0" rtl="0" algn="ctr">
              <a:lnSpc>
                <a:spcPct val="115000"/>
              </a:lnSpc>
              <a:spcBef>
                <a:spcPts val="1200"/>
              </a:spcBef>
              <a:spcAft>
                <a:spcPts val="0"/>
              </a:spcAft>
              <a:buSzPts val="1100"/>
              <a:buNone/>
            </a:pPr>
            <a:r>
              <a:t/>
            </a:r>
            <a:endParaRPr sz="6000">
              <a:solidFill>
                <a:srgbClr val="0000FF"/>
              </a:solidFill>
            </a:endParaRPr>
          </a:p>
          <a:p>
            <a:pPr indent="0" lvl="0" marL="0" rtl="0" algn="ctr">
              <a:lnSpc>
                <a:spcPct val="115000"/>
              </a:lnSpc>
              <a:spcBef>
                <a:spcPts val="1200"/>
              </a:spcBef>
              <a:spcAft>
                <a:spcPts val="1200"/>
              </a:spcAft>
              <a:buSzPts val="1100"/>
              <a:buNone/>
            </a:pPr>
            <a:r>
              <a:t/>
            </a:r>
            <a:endParaRPr sz="6000">
              <a:solidFill>
                <a:srgbClr val="0000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30"/>
          <p:cNvPicPr preferRelativeResize="0"/>
          <p:nvPr/>
        </p:nvPicPr>
        <p:blipFill rotWithShape="1">
          <a:blip r:embed="rId3">
            <a:alphaModFix/>
          </a:blip>
          <a:srcRect b="0" l="0" r="0" t="0"/>
          <a:stretch/>
        </p:blipFill>
        <p:spPr>
          <a:xfrm>
            <a:off x="311700" y="786250"/>
            <a:ext cx="3130750" cy="1785503"/>
          </a:xfrm>
          <a:prstGeom prst="rect">
            <a:avLst/>
          </a:prstGeom>
          <a:noFill/>
          <a:ln>
            <a:noFill/>
          </a:ln>
        </p:spPr>
      </p:pic>
      <p:sp>
        <p:nvSpPr>
          <p:cNvPr id="267" name="Google Shape;267;p30"/>
          <p:cNvSpPr txBox="1"/>
          <p:nvPr>
            <p:ph type="title"/>
          </p:nvPr>
        </p:nvSpPr>
        <p:spPr>
          <a:xfrm>
            <a:off x="0" y="953850"/>
            <a:ext cx="1397100" cy="903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lang="en-US" sz="5200"/>
              <a:t>Age 16</a:t>
            </a:r>
            <a:endParaRPr sz="5200"/>
          </a:p>
        </p:txBody>
      </p:sp>
      <p:sp>
        <p:nvSpPr>
          <p:cNvPr id="268" name="Google Shape;268;p30"/>
          <p:cNvSpPr txBox="1"/>
          <p:nvPr/>
        </p:nvSpPr>
        <p:spPr>
          <a:xfrm>
            <a:off x="945300" y="2696075"/>
            <a:ext cx="27678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202122"/>
                </a:solidFill>
                <a:highlight>
                  <a:srgbClr val="FFFFFF"/>
                </a:highlight>
                <a:latin typeface="Roboto"/>
                <a:ea typeface="Roboto"/>
                <a:cs typeface="Roboto"/>
                <a:sym typeface="Roboto"/>
              </a:rPr>
              <a:t>Tilak Mehta Age</a:t>
            </a:r>
            <a:endParaRPr b="0" i="0" sz="1400" u="none" cap="none" strike="noStrike">
              <a:solidFill>
                <a:srgbClr val="202122"/>
              </a:solidFill>
              <a:latin typeface="Arial"/>
              <a:ea typeface="Arial"/>
              <a:cs typeface="Arial"/>
              <a:sym typeface="Arial"/>
            </a:endParaRPr>
          </a:p>
        </p:txBody>
      </p:sp>
      <p:sp>
        <p:nvSpPr>
          <p:cNvPr id="269" name="Google Shape;269;p30"/>
          <p:cNvSpPr txBox="1"/>
          <p:nvPr/>
        </p:nvSpPr>
        <p:spPr>
          <a:xfrm>
            <a:off x="629150" y="84050"/>
            <a:ext cx="57579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0000FF"/>
                </a:solidFill>
                <a:highlight>
                  <a:srgbClr val="FFFFFF"/>
                </a:highlight>
                <a:latin typeface="Arial"/>
                <a:ea typeface="Arial"/>
                <a:cs typeface="Arial"/>
                <a:sym typeface="Arial"/>
              </a:rPr>
              <a:t>PAPERS N PARCELS</a:t>
            </a:r>
            <a:endParaRPr b="1" i="0" sz="3000" u="none" cap="none" strike="noStrike">
              <a:solidFill>
                <a:srgbClr val="0000FF"/>
              </a:solidFill>
              <a:latin typeface="Arial"/>
              <a:ea typeface="Arial"/>
              <a:cs typeface="Arial"/>
              <a:sym typeface="Arial"/>
            </a:endParaRPr>
          </a:p>
        </p:txBody>
      </p:sp>
      <p:sp>
        <p:nvSpPr>
          <p:cNvPr id="270" name="Google Shape;270;p30"/>
          <p:cNvSpPr txBox="1"/>
          <p:nvPr/>
        </p:nvSpPr>
        <p:spPr>
          <a:xfrm>
            <a:off x="185250" y="3038400"/>
            <a:ext cx="8773500" cy="20319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highlight>
                  <a:srgbClr val="FFFFFF"/>
                </a:highlight>
                <a:latin typeface="Arial"/>
                <a:ea typeface="Arial"/>
                <a:cs typeface="Arial"/>
                <a:sym typeface="Arial"/>
              </a:rPr>
              <a:t>Papers N Parcels is a company that offers door-to-door pickup and delivery services for about everything, starting from a pen to all of your important paperwork. </a:t>
            </a:r>
            <a:endParaRPr b="0" i="0" sz="2000" u="none" cap="none" strike="noStrike">
              <a:solidFill>
                <a:schemeClr val="dk1"/>
              </a:solidFill>
              <a:highlight>
                <a:srgbClr val="FFFFFF"/>
              </a:highlight>
              <a:latin typeface="Arial"/>
              <a:ea typeface="Arial"/>
              <a:cs typeface="Arial"/>
              <a:sym typeface="Arial"/>
            </a:endParaRPr>
          </a:p>
          <a:p>
            <a:pPr indent="-355600" lvl="0" marL="4572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highlight>
                  <a:srgbClr val="FFFFFF"/>
                </a:highlight>
                <a:latin typeface="Arial"/>
                <a:ea typeface="Arial"/>
                <a:cs typeface="Arial"/>
                <a:sym typeface="Arial"/>
              </a:rPr>
              <a:t>On a daily basis, it delivers roughly 1200 parcels to their destinations on the same day. </a:t>
            </a:r>
            <a:endParaRPr b="0" i="0" sz="2000" u="none" cap="none" strike="noStrike">
              <a:solidFill>
                <a:schemeClr val="dk1"/>
              </a:solidFill>
              <a:highlight>
                <a:srgbClr val="FFFFFF"/>
              </a:highlight>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
        <p:nvSpPr>
          <p:cNvPr id="271" name="Google Shape;271;p30"/>
          <p:cNvSpPr txBox="1"/>
          <p:nvPr/>
        </p:nvSpPr>
        <p:spPr>
          <a:xfrm>
            <a:off x="3200850" y="1005313"/>
            <a:ext cx="5757900" cy="14160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00000"/>
              </a:lnSpc>
              <a:spcBef>
                <a:spcPts val="0"/>
              </a:spcBef>
              <a:spcAft>
                <a:spcPts val="0"/>
              </a:spcAft>
              <a:buClr>
                <a:srgbClr val="333333"/>
              </a:buClr>
              <a:buSzPts val="2000"/>
              <a:buFont typeface="Arial"/>
              <a:buChar char="●"/>
            </a:pPr>
            <a:r>
              <a:rPr b="0" i="0" lang="en-US" sz="2000" u="none" cap="none" strike="noStrike">
                <a:solidFill>
                  <a:srgbClr val="333333"/>
                </a:solidFill>
                <a:highlight>
                  <a:schemeClr val="lt1"/>
                </a:highlight>
                <a:latin typeface="Arial"/>
                <a:ea typeface="Arial"/>
                <a:cs typeface="Arial"/>
                <a:sym typeface="Arial"/>
              </a:rPr>
              <a:t>Tilak believes that </a:t>
            </a:r>
            <a:r>
              <a:rPr b="0" i="1" lang="en-US" sz="2000" u="none" cap="none" strike="noStrike">
                <a:solidFill>
                  <a:srgbClr val="333333"/>
                </a:solidFill>
                <a:highlight>
                  <a:schemeClr val="lt1"/>
                </a:highlight>
                <a:latin typeface="Arial"/>
                <a:ea typeface="Arial"/>
                <a:cs typeface="Arial"/>
                <a:sym typeface="Arial"/>
              </a:rPr>
              <a:t>“every ordinary youngster those who are curious enough to know why? when? and what? About anything can become an entrepreneur.</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1"/>
          <p:cNvSpPr txBox="1"/>
          <p:nvPr>
            <p:ph type="title"/>
          </p:nvPr>
        </p:nvSpPr>
        <p:spPr>
          <a:xfrm>
            <a:off x="4730075" y="1184150"/>
            <a:ext cx="3445500" cy="989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lang="en-US" sz="5200"/>
              <a:t>Age 98</a:t>
            </a:r>
            <a:endParaRPr sz="5200"/>
          </a:p>
        </p:txBody>
      </p:sp>
      <p:sp>
        <p:nvSpPr>
          <p:cNvPr id="277" name="Google Shape;277;p31"/>
          <p:cNvSpPr txBox="1"/>
          <p:nvPr/>
        </p:nvSpPr>
        <p:spPr>
          <a:xfrm>
            <a:off x="5068924" y="2571750"/>
            <a:ext cx="3500917" cy="677078"/>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en-US" sz="3200" u="none" cap="none" strike="noStrike">
                <a:solidFill>
                  <a:srgbClr val="000000"/>
                </a:solidFill>
                <a:latin typeface="Arial"/>
                <a:ea typeface="Arial"/>
                <a:cs typeface="Arial"/>
                <a:sym typeface="Arial"/>
              </a:rPr>
              <a:t>Harbhajan Kaur </a:t>
            </a:r>
            <a:endParaRPr b="0" i="0" sz="3200" u="none" cap="none" strike="noStrike">
              <a:solidFill>
                <a:schemeClr val="dk1"/>
              </a:solidFill>
              <a:latin typeface="Arial"/>
              <a:ea typeface="Arial"/>
              <a:cs typeface="Arial"/>
              <a:sym typeface="Arial"/>
            </a:endParaRPr>
          </a:p>
        </p:txBody>
      </p:sp>
      <p:sp>
        <p:nvSpPr>
          <p:cNvPr id="278" name="Google Shape;278;p31"/>
          <p:cNvSpPr txBox="1"/>
          <p:nvPr/>
        </p:nvSpPr>
        <p:spPr>
          <a:xfrm>
            <a:off x="629150" y="84050"/>
            <a:ext cx="29349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dk1"/>
                </a:solidFill>
                <a:highlight>
                  <a:srgbClr val="FFFFFF"/>
                </a:highlight>
                <a:latin typeface="Arial"/>
                <a:ea typeface="Arial"/>
                <a:cs typeface="Arial"/>
                <a:sym typeface="Arial"/>
              </a:rPr>
              <a:t>HARBHAJANS</a:t>
            </a:r>
            <a:endParaRPr b="1" i="0" sz="3000" u="none" cap="none" strike="noStrike">
              <a:solidFill>
                <a:schemeClr val="dk1"/>
              </a:solidFill>
              <a:latin typeface="Arial"/>
              <a:ea typeface="Arial"/>
              <a:cs typeface="Arial"/>
              <a:sym typeface="Arial"/>
            </a:endParaRPr>
          </a:p>
        </p:txBody>
      </p:sp>
      <p:sp>
        <p:nvSpPr>
          <p:cNvPr id="279" name="Google Shape;279;p31"/>
          <p:cNvSpPr txBox="1"/>
          <p:nvPr/>
        </p:nvSpPr>
        <p:spPr>
          <a:xfrm>
            <a:off x="330525" y="3554650"/>
            <a:ext cx="78450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Arial"/>
                <a:ea typeface="Arial"/>
                <a:cs typeface="Arial"/>
                <a:sym typeface="Arial"/>
              </a:rPr>
              <a:t>Suri decided to motivate her then 90-year-old mother to sell her personal favourite “besan ki barfi”.</a:t>
            </a:r>
            <a:endParaRPr b="0" i="0" sz="2600" u="none" cap="none" strike="noStrike">
              <a:solidFill>
                <a:schemeClr val="dk1"/>
              </a:solidFill>
              <a:latin typeface="Arial"/>
              <a:ea typeface="Arial"/>
              <a:cs typeface="Arial"/>
              <a:sym typeface="Arial"/>
            </a:endParaRPr>
          </a:p>
        </p:txBody>
      </p:sp>
      <p:pic>
        <p:nvPicPr>
          <p:cNvPr id="280" name="Google Shape;280;p31"/>
          <p:cNvPicPr preferRelativeResize="0"/>
          <p:nvPr/>
        </p:nvPicPr>
        <p:blipFill rotWithShape="1">
          <a:blip r:embed="rId3">
            <a:alphaModFix/>
          </a:blip>
          <a:srcRect b="0" l="0" r="0" t="0"/>
          <a:stretch/>
        </p:blipFill>
        <p:spPr>
          <a:xfrm>
            <a:off x="152400" y="852050"/>
            <a:ext cx="4263397" cy="23685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32"/>
          <p:cNvPicPr preferRelativeResize="0"/>
          <p:nvPr/>
        </p:nvPicPr>
        <p:blipFill rotWithShape="1">
          <a:blip r:embed="rId3">
            <a:alphaModFix/>
          </a:blip>
          <a:srcRect b="0" l="0" r="0" t="0"/>
          <a:stretch/>
        </p:blipFill>
        <p:spPr>
          <a:xfrm>
            <a:off x="547776" y="0"/>
            <a:ext cx="7352215" cy="4353485"/>
          </a:xfrm>
          <a:prstGeom prst="rect">
            <a:avLst/>
          </a:prstGeom>
          <a:noFill/>
          <a:ln>
            <a:noFill/>
          </a:ln>
        </p:spPr>
      </p:pic>
      <p:sp>
        <p:nvSpPr>
          <p:cNvPr id="286" name="Google Shape;286;p32"/>
          <p:cNvSpPr txBox="1"/>
          <p:nvPr/>
        </p:nvSpPr>
        <p:spPr>
          <a:xfrm>
            <a:off x="83506" y="4529470"/>
            <a:ext cx="906049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https://www.facebook.com/photo.php?fbid=257086753166925&amp;id=102998835242385&amp;set=a.103073985234870</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3"/>
          <p:cNvSpPr txBox="1"/>
          <p:nvPr/>
        </p:nvSpPr>
        <p:spPr>
          <a:xfrm>
            <a:off x="1155150" y="1738800"/>
            <a:ext cx="7003800" cy="1908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600"/>
              <a:buFont typeface="Arial"/>
              <a:buNone/>
            </a:pPr>
            <a:r>
              <a:rPr b="0" i="0" lang="en-US" sz="5600" u="none" cap="none" strike="noStrike">
                <a:solidFill>
                  <a:srgbClr val="0000FF"/>
                </a:solidFill>
                <a:latin typeface="Arial"/>
                <a:ea typeface="Arial"/>
                <a:cs typeface="Arial"/>
                <a:sym typeface="Arial"/>
              </a:rPr>
              <a:t>Maturity Doesn't Come With Age</a:t>
            </a:r>
            <a:endParaRPr b="0" i="0" sz="5600" u="none" cap="none" strike="noStrike">
              <a:solidFill>
                <a:srgbClr val="0000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4"/>
          <p:cNvSpPr txBox="1"/>
          <p:nvPr/>
        </p:nvSpPr>
        <p:spPr>
          <a:xfrm>
            <a:off x="1070100" y="524550"/>
            <a:ext cx="7003800" cy="4094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600"/>
              <a:buFont typeface="Arial"/>
              <a:buNone/>
            </a:pPr>
            <a:r>
              <a:rPr b="0" i="0" lang="en-US" sz="5600" u="none" cap="none" strike="noStrike">
                <a:solidFill>
                  <a:srgbClr val="0000FF"/>
                </a:solidFill>
                <a:latin typeface="Arial"/>
                <a:ea typeface="Arial"/>
                <a:cs typeface="Arial"/>
                <a:sym typeface="Arial"/>
              </a:rPr>
              <a:t>Difference Between </a:t>
            </a:r>
            <a:endParaRPr b="0" i="0" sz="5600" u="none" cap="none" strike="noStrike">
              <a:solidFill>
                <a:srgbClr val="0000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600"/>
              <a:buFont typeface="Arial"/>
              <a:buNone/>
            </a:pPr>
            <a:r>
              <a:t/>
            </a:r>
            <a:endParaRPr b="0" i="0" sz="5600" u="none" cap="none" strike="noStrike">
              <a:solidFill>
                <a:srgbClr val="0000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300"/>
              <a:buFont typeface="Arial"/>
              <a:buNone/>
            </a:pPr>
            <a:r>
              <a:rPr b="1" i="0" lang="en-US" sz="4300" u="none" cap="none" strike="noStrike">
                <a:solidFill>
                  <a:srgbClr val="0000FF"/>
                </a:solidFill>
                <a:latin typeface="Arial"/>
                <a:ea typeface="Arial"/>
                <a:cs typeface="Arial"/>
                <a:sym typeface="Arial"/>
              </a:rPr>
              <a:t>Businessman / Women</a:t>
            </a:r>
            <a:endParaRPr b="1" i="0" sz="4300" u="none" cap="none" strike="noStrike">
              <a:solidFill>
                <a:srgbClr val="0000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300"/>
              <a:buFont typeface="Arial"/>
              <a:buNone/>
            </a:pPr>
            <a:r>
              <a:rPr b="1" i="0" lang="en-US" sz="4300" u="none" cap="none" strike="noStrike">
                <a:solidFill>
                  <a:srgbClr val="0000FF"/>
                </a:solidFill>
                <a:latin typeface="Arial"/>
                <a:ea typeface="Arial"/>
                <a:cs typeface="Arial"/>
                <a:sym typeface="Arial"/>
              </a:rPr>
              <a:t>Industrialist</a:t>
            </a:r>
            <a:endParaRPr b="1" i="0" sz="4300" u="none" cap="none" strike="noStrike">
              <a:solidFill>
                <a:srgbClr val="0000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300"/>
              <a:buFont typeface="Arial"/>
              <a:buNone/>
            </a:pPr>
            <a:r>
              <a:rPr b="1" i="0" lang="en-US" sz="4300" u="none" cap="none" strike="noStrike">
                <a:solidFill>
                  <a:srgbClr val="0000FF"/>
                </a:solidFill>
                <a:latin typeface="Arial"/>
                <a:ea typeface="Arial"/>
                <a:cs typeface="Arial"/>
                <a:sym typeface="Arial"/>
              </a:rPr>
              <a:t>Entrepreneur</a:t>
            </a:r>
            <a:r>
              <a:rPr b="0" i="0" lang="en-US" sz="5600" u="none" cap="none" strike="noStrike">
                <a:solidFill>
                  <a:srgbClr val="0000FF"/>
                </a:solidFill>
                <a:latin typeface="Arial"/>
                <a:ea typeface="Arial"/>
                <a:cs typeface="Arial"/>
                <a:sym typeface="Arial"/>
              </a:rPr>
              <a:t> </a:t>
            </a:r>
            <a:endParaRPr b="0" i="0" sz="5600" u="none" cap="none" strike="noStrike">
              <a:solidFill>
                <a:srgbClr val="0000FF"/>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g3783f6803ae_0_0" title="bb620675754c7a9f82a636a0bfeda5cb.jpg"/>
          <p:cNvPicPr preferRelativeResize="0"/>
          <p:nvPr/>
        </p:nvPicPr>
        <p:blipFill>
          <a:blip r:embed="rId3">
            <a:alphaModFix/>
          </a:blip>
          <a:stretch>
            <a:fillRect/>
          </a:stretch>
        </p:blipFill>
        <p:spPr>
          <a:xfrm>
            <a:off x="2525875" y="152400"/>
            <a:ext cx="4092244" cy="48387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35"/>
          <p:cNvPicPr preferRelativeResize="0"/>
          <p:nvPr/>
        </p:nvPicPr>
        <p:blipFill rotWithShape="1">
          <a:blip r:embed="rId3">
            <a:alphaModFix/>
          </a:blip>
          <a:srcRect b="0" l="0" r="0" t="0"/>
          <a:stretch/>
        </p:blipFill>
        <p:spPr>
          <a:xfrm>
            <a:off x="152400" y="152400"/>
            <a:ext cx="8598629" cy="48387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36"/>
          <p:cNvPicPr preferRelativeResize="0"/>
          <p:nvPr/>
        </p:nvPicPr>
        <p:blipFill rotWithShape="1">
          <a:blip r:embed="rId3">
            <a:alphaModFix/>
          </a:blip>
          <a:srcRect b="0" l="0" r="0" t="0"/>
          <a:stretch/>
        </p:blipFill>
        <p:spPr>
          <a:xfrm>
            <a:off x="152400" y="152400"/>
            <a:ext cx="8606333" cy="48387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37"/>
          <p:cNvPicPr preferRelativeResize="0"/>
          <p:nvPr/>
        </p:nvPicPr>
        <p:blipFill rotWithShape="1">
          <a:blip r:embed="rId3">
            <a:alphaModFix/>
          </a:blip>
          <a:srcRect b="0" l="0" r="0" t="0"/>
          <a:stretch/>
        </p:blipFill>
        <p:spPr>
          <a:xfrm>
            <a:off x="152400" y="152400"/>
            <a:ext cx="8595808" cy="48387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38"/>
          <p:cNvPicPr preferRelativeResize="0"/>
          <p:nvPr/>
        </p:nvPicPr>
        <p:blipFill rotWithShape="1">
          <a:blip r:embed="rId3">
            <a:alphaModFix/>
          </a:blip>
          <a:srcRect b="0" l="0" r="0" t="0"/>
          <a:stretch/>
        </p:blipFill>
        <p:spPr>
          <a:xfrm>
            <a:off x="152400" y="152400"/>
            <a:ext cx="8721446" cy="48387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9"/>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US" sz="3520">
                <a:solidFill>
                  <a:srgbClr val="0000FF"/>
                </a:solidFill>
              </a:rPr>
              <a:t>ENTREPRENEURSHIP SKILLS</a:t>
            </a:r>
            <a:endParaRPr b="1" sz="3520">
              <a:solidFill>
                <a:srgbClr val="0000FF"/>
              </a:solidFill>
            </a:endParaRPr>
          </a:p>
        </p:txBody>
      </p:sp>
      <p:sp>
        <p:nvSpPr>
          <p:cNvPr id="327" name="Google Shape;327;p39"/>
          <p:cNvSpPr txBox="1"/>
          <p:nvPr>
            <p:ph idx="1" type="body"/>
          </p:nvPr>
        </p:nvSpPr>
        <p:spPr>
          <a:xfrm>
            <a:off x="311700" y="1014250"/>
            <a:ext cx="8520600" cy="39582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PROBLEM SOLVING SKILLS - AMUL</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CREATIVE THINKING SKILLS - AMUL</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DECISION MAKING SKILLS - TATA (JAGUAR)</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LEADERSHIP SKILLS - DOMINOS (PATRICK DOYLE)</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RISK TAKING SKILLS - DOMINOS</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COMMUNICATION SKILLS (SPEAKING AND LISTENING) - </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PLANNING SKILLS - </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FINANCIAL SKILLS -</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TIME MANAGEMENT SKILLS - </a:t>
            </a:r>
            <a:endParaRPr sz="2200">
              <a:solidFill>
                <a:schemeClr val="dk1"/>
              </a:solidFill>
            </a:endParaRPr>
          </a:p>
          <a:p>
            <a:pPr indent="-368300" lvl="0" marL="457200" rtl="0" algn="l">
              <a:lnSpc>
                <a:spcPct val="115000"/>
              </a:lnSpc>
              <a:spcBef>
                <a:spcPts val="0"/>
              </a:spcBef>
              <a:spcAft>
                <a:spcPts val="0"/>
              </a:spcAft>
              <a:buClr>
                <a:schemeClr val="dk1"/>
              </a:buClr>
              <a:buSzPts val="2200"/>
              <a:buAutoNum type="arabicPeriod"/>
            </a:pPr>
            <a:r>
              <a:rPr lang="en-US" sz="2200">
                <a:solidFill>
                  <a:schemeClr val="dk1"/>
                </a:solidFill>
              </a:rPr>
              <a:t>MARKETING AND NETWORKING SKILLS - DOMINOS/AMUL</a:t>
            </a:r>
            <a:endParaRPr sz="2200">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0"/>
          <p:cNvSpPr txBox="1"/>
          <p:nvPr>
            <p:ph type="title"/>
          </p:nvPr>
        </p:nvSpPr>
        <p:spPr>
          <a:xfrm>
            <a:off x="311700" y="445025"/>
            <a:ext cx="8520600" cy="85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US" sz="3520">
                <a:solidFill>
                  <a:srgbClr val="0000FF"/>
                </a:solidFill>
              </a:rPr>
              <a:t>WHY ENTREPRENEURSHIP?</a:t>
            </a:r>
            <a:endParaRPr b="1" sz="3520">
              <a:solidFill>
                <a:srgbClr val="0000FF"/>
              </a:solidFill>
            </a:endParaRPr>
          </a:p>
        </p:txBody>
      </p:sp>
      <p:sp>
        <p:nvSpPr>
          <p:cNvPr id="337" name="Google Shape;337;p40"/>
          <p:cNvSpPr txBox="1"/>
          <p:nvPr>
            <p:ph idx="1" type="body"/>
          </p:nvPr>
        </p:nvSpPr>
        <p:spPr>
          <a:xfrm>
            <a:off x="311700" y="1152475"/>
            <a:ext cx="8520600" cy="3678300"/>
          </a:xfrm>
          <a:prstGeom prst="rect">
            <a:avLst/>
          </a:prstGeom>
          <a:noFill/>
          <a:ln>
            <a:noFill/>
          </a:ln>
        </p:spPr>
        <p:txBody>
          <a:bodyPr anchorCtr="0" anchor="t" bIns="91425" lIns="91425" spcFirstLastPara="1" rIns="91425" wrap="square" tIns="91425">
            <a:noAutofit/>
          </a:bodyPr>
          <a:lstStyle/>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Helps in  Wealth  creation  and sharing</a:t>
            </a:r>
            <a:r>
              <a:rPr lang="en-US" sz="2800">
                <a:solidFill>
                  <a:schemeClr val="dk1"/>
                </a:solidFill>
              </a:rPr>
              <a:t>:  By  establishing Business entity, entrepreneurs </a:t>
            </a:r>
            <a:r>
              <a:rPr lang="en-US" sz="2800">
                <a:solidFill>
                  <a:srgbClr val="0000FF"/>
                </a:solidFill>
              </a:rPr>
              <a:t>invest their own  resources</a:t>
            </a:r>
            <a:r>
              <a:rPr lang="en-US" sz="2800">
                <a:solidFill>
                  <a:schemeClr val="dk1"/>
                </a:solidFill>
              </a:rPr>
              <a:t> and attract capital from  investors,  lenders and the  public. </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Creating Employment Opportunities jobs:</a:t>
            </a:r>
            <a:r>
              <a:rPr lang="en-US" sz="2800">
                <a:solidFill>
                  <a:schemeClr val="dk1"/>
                </a:solidFill>
              </a:rPr>
              <a:t>  Entrepreneurs  are  by  nature  and  definition</a:t>
            </a:r>
            <a:r>
              <a:rPr lang="en-US" sz="2800">
                <a:solidFill>
                  <a:srgbClr val="0000FF"/>
                </a:solidFill>
              </a:rPr>
              <a:t> job  creators,</a:t>
            </a:r>
            <a:r>
              <a:rPr lang="en-US" sz="2800">
                <a:solidFill>
                  <a:schemeClr val="dk1"/>
                </a:solidFill>
              </a:rPr>
              <a:t> as opposed  to job seekers.   </a:t>
            </a:r>
            <a:endParaRPr sz="2800">
              <a:solidFill>
                <a:schemeClr val="dk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1"/>
          <p:cNvSpPr txBox="1"/>
          <p:nvPr>
            <p:ph idx="1" type="body"/>
          </p:nvPr>
        </p:nvSpPr>
        <p:spPr>
          <a:xfrm>
            <a:off x="129150" y="278725"/>
            <a:ext cx="8885700" cy="4601700"/>
          </a:xfrm>
          <a:prstGeom prst="rect">
            <a:avLst/>
          </a:prstGeom>
          <a:noFill/>
          <a:ln>
            <a:noFill/>
          </a:ln>
        </p:spPr>
        <p:txBody>
          <a:bodyPr anchorCtr="0" anchor="t" bIns="91425" lIns="91425" spcFirstLastPara="1" rIns="91425" wrap="square" tIns="91425">
            <a:noAutofit/>
          </a:bodyPr>
          <a:lstStyle/>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Innovation</a:t>
            </a:r>
            <a:r>
              <a:rPr lang="en-US" sz="2800">
                <a:solidFill>
                  <a:schemeClr val="dk1"/>
                </a:solidFill>
              </a:rPr>
              <a:t>:  Entrepreneurs  </a:t>
            </a:r>
            <a:r>
              <a:rPr lang="en-US" sz="2800">
                <a:solidFill>
                  <a:srgbClr val="0000FF"/>
                </a:solidFill>
              </a:rPr>
              <a:t>use  businesses</a:t>
            </a:r>
            <a:r>
              <a:rPr lang="en-US" sz="2800">
                <a:solidFill>
                  <a:schemeClr val="dk1"/>
                </a:solidFill>
              </a:rPr>
              <a:t> to create  products and  services that  </a:t>
            </a:r>
            <a:r>
              <a:rPr lang="en-US" sz="2800">
                <a:solidFill>
                  <a:srgbClr val="0000FF"/>
                </a:solidFill>
              </a:rPr>
              <a:t>solve problems</a:t>
            </a:r>
            <a:r>
              <a:rPr lang="en-US" sz="2800">
                <a:solidFill>
                  <a:schemeClr val="dk1"/>
                </a:solidFill>
              </a:rPr>
              <a:t> in innovative  ways. There  products and  services must be functional and they must be  designed to be  </a:t>
            </a:r>
            <a:r>
              <a:rPr lang="en-US" sz="2800">
                <a:solidFill>
                  <a:srgbClr val="0000FF"/>
                </a:solidFill>
              </a:rPr>
              <a:t>cost effective</a:t>
            </a:r>
            <a:r>
              <a:rPr lang="en-US" sz="2800">
                <a:solidFill>
                  <a:schemeClr val="dk1"/>
                </a:solidFill>
              </a:rPr>
              <a:t>. </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Balanced Regional Development</a:t>
            </a:r>
            <a:r>
              <a:rPr lang="en-US" sz="2800">
                <a:solidFill>
                  <a:schemeClr val="dk1"/>
                </a:solidFill>
              </a:rPr>
              <a:t>:  Entrepreneurs  setting up new businesses and industrial units help  with  </a:t>
            </a:r>
            <a:r>
              <a:rPr lang="en-US" sz="2800">
                <a:solidFill>
                  <a:srgbClr val="0000FF"/>
                </a:solidFill>
              </a:rPr>
              <a:t>regional  development</a:t>
            </a:r>
            <a:r>
              <a:rPr lang="en-US" sz="2800">
                <a:solidFill>
                  <a:schemeClr val="dk1"/>
                </a:solidFill>
              </a:rPr>
              <a:t> by  locating  in less developed and backward areas.     </a:t>
            </a:r>
            <a:endParaRPr sz="2800">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2"/>
          <p:cNvSpPr txBox="1"/>
          <p:nvPr>
            <p:ph idx="1" type="body"/>
          </p:nvPr>
        </p:nvSpPr>
        <p:spPr>
          <a:xfrm>
            <a:off x="212775" y="526025"/>
            <a:ext cx="8520600" cy="4222500"/>
          </a:xfrm>
          <a:prstGeom prst="rect">
            <a:avLst/>
          </a:prstGeom>
          <a:noFill/>
          <a:ln>
            <a:noFill/>
          </a:ln>
        </p:spPr>
        <p:txBody>
          <a:bodyPr anchorCtr="0" anchor="t" bIns="91425" lIns="91425" spcFirstLastPara="1" rIns="91425" wrap="square" tIns="91425">
            <a:noAutofit/>
          </a:bodyPr>
          <a:lstStyle/>
          <a:p>
            <a:pPr indent="-393700" lvl="0" marL="457200" rtl="0" algn="l">
              <a:lnSpc>
                <a:spcPct val="115000"/>
              </a:lnSpc>
              <a:spcBef>
                <a:spcPts val="0"/>
              </a:spcBef>
              <a:spcAft>
                <a:spcPts val="0"/>
              </a:spcAft>
              <a:buClr>
                <a:schemeClr val="dk1"/>
              </a:buClr>
              <a:buSzPts val="2600"/>
              <a:buChar char="●"/>
            </a:pPr>
            <a:r>
              <a:rPr b="1" lang="en-US" sz="2600">
                <a:solidFill>
                  <a:schemeClr val="dk1"/>
                </a:solidFill>
              </a:rPr>
              <a:t>Improves Standards of Living of People</a:t>
            </a:r>
            <a:r>
              <a:rPr lang="en-US" sz="2600">
                <a:solidFill>
                  <a:schemeClr val="dk1"/>
                </a:solidFill>
              </a:rPr>
              <a:t>:  </a:t>
            </a:r>
            <a:r>
              <a:rPr lang="en-US" sz="2600">
                <a:solidFill>
                  <a:srgbClr val="0000FF"/>
                </a:solidFill>
              </a:rPr>
              <a:t>Increase  in the  standard of  living </a:t>
            </a:r>
            <a:r>
              <a:rPr lang="en-US" sz="2600">
                <a:solidFill>
                  <a:schemeClr val="dk1"/>
                </a:solidFill>
              </a:rPr>
              <a:t> in a community  is another key  goal of  economic  development.  Entrepreneurs  play a key  role in increasing  the standard of  living in a community.  </a:t>
            </a:r>
            <a:endParaRPr sz="2600">
              <a:solidFill>
                <a:schemeClr val="dk1"/>
              </a:solidFill>
            </a:endParaRPr>
          </a:p>
          <a:p>
            <a:pPr indent="-393700" lvl="0" marL="457200" rtl="0" algn="l">
              <a:lnSpc>
                <a:spcPct val="115000"/>
              </a:lnSpc>
              <a:spcBef>
                <a:spcPts val="0"/>
              </a:spcBef>
              <a:spcAft>
                <a:spcPts val="0"/>
              </a:spcAft>
              <a:buClr>
                <a:schemeClr val="dk1"/>
              </a:buClr>
              <a:buSzPts val="2600"/>
              <a:buChar char="●"/>
            </a:pPr>
            <a:r>
              <a:rPr lang="en-US" sz="2600">
                <a:solidFill>
                  <a:schemeClr val="dk1"/>
                </a:solidFill>
              </a:rPr>
              <a:t>They  do this not  just  by  creating jobs,  but also by  </a:t>
            </a:r>
            <a:r>
              <a:rPr lang="en-US" sz="2600">
                <a:solidFill>
                  <a:srgbClr val="0000FF"/>
                </a:solidFill>
              </a:rPr>
              <a:t>developing and adopting innovation</a:t>
            </a:r>
            <a:r>
              <a:rPr lang="en-US" sz="2600">
                <a:solidFill>
                  <a:schemeClr val="dk1"/>
                </a:solidFill>
              </a:rPr>
              <a:t> that  led to improvement in the quality of life of their employee, customers and other stakeholders in the  community. </a:t>
            </a:r>
            <a:endParaRPr sz="2600">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43"/>
          <p:cNvPicPr preferRelativeResize="0"/>
          <p:nvPr/>
        </p:nvPicPr>
        <p:blipFill rotWithShape="1">
          <a:blip r:embed="rId3">
            <a:alphaModFix/>
          </a:blip>
          <a:srcRect b="0" l="0" r="0" t="0"/>
          <a:stretch/>
        </p:blipFill>
        <p:spPr>
          <a:xfrm>
            <a:off x="152400" y="152400"/>
            <a:ext cx="3481271" cy="4838697"/>
          </a:xfrm>
          <a:prstGeom prst="rect">
            <a:avLst/>
          </a:prstGeom>
          <a:noFill/>
          <a:ln>
            <a:noFill/>
          </a:ln>
        </p:spPr>
      </p:pic>
      <p:sp>
        <p:nvSpPr>
          <p:cNvPr id="353" name="Google Shape;353;p43"/>
          <p:cNvSpPr txBox="1"/>
          <p:nvPr/>
        </p:nvSpPr>
        <p:spPr>
          <a:xfrm>
            <a:off x="4212625" y="2098425"/>
            <a:ext cx="44226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2800" u="none" cap="none" strike="noStrike">
                <a:solidFill>
                  <a:srgbClr val="0000FF"/>
                </a:solidFill>
                <a:latin typeface="Arial"/>
                <a:ea typeface="Arial"/>
                <a:cs typeface="Arial"/>
                <a:sym typeface="Arial"/>
              </a:rPr>
              <a:t>EBRU BAYBARA DEMIR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4"/>
          <p:cNvSpPr txBox="1"/>
          <p:nvPr>
            <p:ph type="title"/>
          </p:nvPr>
        </p:nvSpPr>
        <p:spPr>
          <a:xfrm>
            <a:off x="-29375" y="192750"/>
            <a:ext cx="9325500" cy="104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a:solidFill>
                  <a:srgbClr val="0000FF"/>
                </a:solidFill>
              </a:rPr>
              <a:t>EBRU BAYBARA DEMIR- A TURKISH CHEF WANTED TO IMPROVE LIVING STANDARDS OF HER CITY</a:t>
            </a:r>
            <a:endParaRPr b="1">
              <a:solidFill>
                <a:srgbClr val="0000FF"/>
              </a:solidFill>
            </a:endParaRPr>
          </a:p>
        </p:txBody>
      </p:sp>
      <p:sp>
        <p:nvSpPr>
          <p:cNvPr id="359" name="Google Shape;359;p44"/>
          <p:cNvSpPr txBox="1"/>
          <p:nvPr>
            <p:ph idx="1" type="body"/>
          </p:nvPr>
        </p:nvSpPr>
        <p:spPr>
          <a:xfrm>
            <a:off x="-31200" y="1234050"/>
            <a:ext cx="9144000" cy="34164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dk1"/>
              </a:buClr>
              <a:buSzPts val="2200"/>
              <a:buChar char="●"/>
            </a:pPr>
            <a:r>
              <a:rPr lang="en-US" sz="2200">
                <a:solidFill>
                  <a:schemeClr val="dk1"/>
                </a:solidFill>
              </a:rPr>
              <a:t>Born in Edirne in a Mardin family in 1976, after completing her studies, she settled in Mardin that has </a:t>
            </a:r>
            <a:r>
              <a:rPr b="1" lang="en-US" sz="2200">
                <a:solidFill>
                  <a:schemeClr val="dk1"/>
                </a:solidFill>
              </a:rPr>
              <a:t>nothing more than a 3-star hotel </a:t>
            </a:r>
            <a:r>
              <a:rPr lang="en-US" sz="2200">
                <a:solidFill>
                  <a:schemeClr val="dk1"/>
                </a:solidFill>
              </a:rPr>
              <a:t>and a </a:t>
            </a:r>
            <a:r>
              <a:rPr b="1" lang="en-US" sz="2200">
                <a:solidFill>
                  <a:schemeClr val="dk1"/>
                </a:solidFill>
              </a:rPr>
              <a:t>small</a:t>
            </a:r>
            <a:r>
              <a:rPr lang="en-US" sz="2200">
                <a:solidFill>
                  <a:schemeClr val="dk1"/>
                </a:solidFill>
              </a:rPr>
              <a:t> diner.</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But she had a </a:t>
            </a:r>
            <a:r>
              <a:rPr b="1" lang="en-US" sz="2200">
                <a:solidFill>
                  <a:schemeClr val="dk1"/>
                </a:solidFill>
              </a:rPr>
              <a:t>big dream</a:t>
            </a:r>
            <a:r>
              <a:rPr lang="en-US" sz="2200">
                <a:solidFill>
                  <a:schemeClr val="dk1"/>
                </a:solidFill>
              </a:rPr>
              <a:t>, she was going to introduce tourism to Mardin.  </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This was a really </a:t>
            </a:r>
            <a:r>
              <a:rPr b="1" lang="en-US" sz="2200">
                <a:solidFill>
                  <a:schemeClr val="dk1"/>
                </a:solidFill>
              </a:rPr>
              <a:t>brave move </a:t>
            </a:r>
            <a:r>
              <a:rPr lang="en-US" sz="2200">
                <a:solidFill>
                  <a:schemeClr val="dk1"/>
                </a:solidFill>
              </a:rPr>
              <a:t>in a city, where tourism </a:t>
            </a:r>
            <a:r>
              <a:rPr b="1" lang="en-US" sz="2200">
                <a:solidFill>
                  <a:schemeClr val="dk1"/>
                </a:solidFill>
              </a:rPr>
              <a:t>income is so low</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Challenges :  the terror-related </a:t>
            </a:r>
            <a:r>
              <a:rPr b="1" lang="en-US" sz="2200">
                <a:solidFill>
                  <a:schemeClr val="dk1"/>
                </a:solidFill>
              </a:rPr>
              <a:t>security</a:t>
            </a:r>
            <a:r>
              <a:rPr lang="en-US" sz="2200">
                <a:solidFill>
                  <a:schemeClr val="dk1"/>
                </a:solidFill>
              </a:rPr>
              <a:t> issues, no </a:t>
            </a:r>
            <a:r>
              <a:rPr b="1" lang="en-US" sz="2200">
                <a:solidFill>
                  <a:schemeClr val="dk1"/>
                </a:solidFill>
              </a:rPr>
              <a:t>agriculture</a:t>
            </a:r>
            <a:r>
              <a:rPr lang="en-US" sz="2200">
                <a:solidFill>
                  <a:schemeClr val="dk1"/>
                </a:solidFill>
              </a:rPr>
              <a:t>, no </a:t>
            </a:r>
            <a:r>
              <a:rPr b="1" lang="en-US" sz="2200">
                <a:solidFill>
                  <a:schemeClr val="dk1"/>
                </a:solidFill>
              </a:rPr>
              <a:t>trade</a:t>
            </a:r>
            <a:r>
              <a:rPr lang="en-US" sz="2200">
                <a:solidFill>
                  <a:schemeClr val="dk1"/>
                </a:solidFill>
              </a:rPr>
              <a:t> due to the </a:t>
            </a:r>
            <a:r>
              <a:rPr b="1" lang="en-US" sz="2200">
                <a:solidFill>
                  <a:schemeClr val="dk1"/>
                </a:solidFill>
              </a:rPr>
              <a:t>war </a:t>
            </a:r>
            <a:r>
              <a:rPr lang="en-US" sz="2200">
                <a:solidFill>
                  <a:schemeClr val="dk1"/>
                </a:solidFill>
              </a:rPr>
              <a:t>in the Middle East, most of the women don’t leave their homes without their husbands.</a:t>
            </a:r>
            <a:endParaRPr sz="2200">
              <a:solidFill>
                <a:schemeClr val="dk1"/>
              </a:solidFill>
            </a:endParaRPr>
          </a:p>
          <a:p>
            <a:pPr indent="0" lvl="0" marL="457200" rtl="0" algn="l">
              <a:lnSpc>
                <a:spcPct val="115000"/>
              </a:lnSpc>
              <a:spcBef>
                <a:spcPts val="1500"/>
              </a:spcBef>
              <a:spcAft>
                <a:spcPts val="1500"/>
              </a:spcAft>
              <a:buSzPts val="1800"/>
              <a:buNone/>
            </a:pPr>
            <a:r>
              <a:t/>
            </a:r>
            <a:endParaRPr sz="2200">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5"/>
          <p:cNvSpPr txBox="1"/>
          <p:nvPr>
            <p:ph idx="1" type="body"/>
          </p:nvPr>
        </p:nvSpPr>
        <p:spPr>
          <a:xfrm>
            <a:off x="311700" y="409675"/>
            <a:ext cx="8520600" cy="3612900"/>
          </a:xfrm>
          <a:prstGeom prst="rect">
            <a:avLst/>
          </a:prstGeom>
          <a:noFill/>
          <a:ln>
            <a:noFill/>
          </a:ln>
        </p:spPr>
        <p:txBody>
          <a:bodyPr anchorCtr="0" anchor="t" bIns="91425" lIns="91425" spcFirstLastPara="1" rIns="91425" wrap="square" tIns="91425">
            <a:noAutofit/>
          </a:bodyPr>
          <a:lstStyle/>
          <a:p>
            <a:pPr indent="-377825" lvl="0" marL="457200" rtl="0" algn="l">
              <a:lnSpc>
                <a:spcPct val="95000"/>
              </a:lnSpc>
              <a:spcBef>
                <a:spcPts val="0"/>
              </a:spcBef>
              <a:spcAft>
                <a:spcPts val="0"/>
              </a:spcAft>
              <a:buClr>
                <a:schemeClr val="dk1"/>
              </a:buClr>
              <a:buSzPts val="2350"/>
              <a:buChar char="●"/>
            </a:pPr>
            <a:r>
              <a:rPr lang="en-US" sz="2350">
                <a:solidFill>
                  <a:schemeClr val="dk1"/>
                </a:solidFill>
              </a:rPr>
              <a:t>She had the</a:t>
            </a:r>
            <a:r>
              <a:rPr b="1" lang="en-US" sz="2350">
                <a:solidFill>
                  <a:schemeClr val="dk1"/>
                </a:solidFill>
              </a:rPr>
              <a:t> goal </a:t>
            </a:r>
            <a:r>
              <a:rPr lang="en-US" sz="2350">
                <a:solidFill>
                  <a:schemeClr val="dk1"/>
                </a:solidFill>
              </a:rPr>
              <a:t>of contributing to the employment of people by using cuisine.</a:t>
            </a:r>
            <a:endParaRPr sz="2350">
              <a:solidFill>
                <a:schemeClr val="dk1"/>
              </a:solidFill>
            </a:endParaRPr>
          </a:p>
          <a:p>
            <a:pPr indent="-377825" lvl="0" marL="457200" rtl="0" algn="l">
              <a:lnSpc>
                <a:spcPct val="95000"/>
              </a:lnSpc>
              <a:spcBef>
                <a:spcPts val="0"/>
              </a:spcBef>
              <a:spcAft>
                <a:spcPts val="0"/>
              </a:spcAft>
              <a:buClr>
                <a:schemeClr val="dk1"/>
              </a:buClr>
              <a:buSzPts val="2350"/>
              <a:buChar char="●"/>
            </a:pPr>
            <a:r>
              <a:rPr lang="en-US" sz="2350">
                <a:solidFill>
                  <a:schemeClr val="dk1"/>
                </a:solidFill>
              </a:rPr>
              <a:t>Ebru Baybara Demir and the 21 women with her renovated a historical Assyrian mansion and turned it into a restaurant. </a:t>
            </a:r>
            <a:endParaRPr sz="2350">
              <a:solidFill>
                <a:schemeClr val="dk1"/>
              </a:solidFill>
            </a:endParaRPr>
          </a:p>
          <a:p>
            <a:pPr indent="-377825" lvl="0" marL="457200" rtl="0" algn="l">
              <a:lnSpc>
                <a:spcPct val="95000"/>
              </a:lnSpc>
              <a:spcBef>
                <a:spcPts val="0"/>
              </a:spcBef>
              <a:spcAft>
                <a:spcPts val="0"/>
              </a:spcAft>
              <a:buClr>
                <a:schemeClr val="dk1"/>
              </a:buClr>
              <a:buSzPts val="2350"/>
              <a:buChar char="●"/>
            </a:pPr>
            <a:r>
              <a:rPr lang="en-US" sz="2350">
                <a:solidFill>
                  <a:schemeClr val="dk1"/>
                </a:solidFill>
              </a:rPr>
              <a:t>“Cercis Murat Mansion” was born as the</a:t>
            </a:r>
            <a:r>
              <a:rPr b="1" lang="en-US" sz="2350">
                <a:solidFill>
                  <a:schemeClr val="dk1"/>
                </a:solidFill>
              </a:rPr>
              <a:t> first tourism establishment </a:t>
            </a:r>
            <a:r>
              <a:rPr lang="en-US" sz="2350">
                <a:solidFill>
                  <a:schemeClr val="dk1"/>
                </a:solidFill>
              </a:rPr>
              <a:t>of </a:t>
            </a:r>
            <a:r>
              <a:rPr b="1" lang="en-US" sz="2350">
                <a:solidFill>
                  <a:schemeClr val="dk1"/>
                </a:solidFill>
              </a:rPr>
              <a:t>Mardin</a:t>
            </a:r>
            <a:r>
              <a:rPr lang="en-US" sz="2350">
                <a:solidFill>
                  <a:schemeClr val="dk1"/>
                </a:solidFill>
              </a:rPr>
              <a:t>, and also as the </a:t>
            </a:r>
            <a:r>
              <a:rPr b="1" lang="en-US" sz="2350">
                <a:solidFill>
                  <a:schemeClr val="dk1"/>
                </a:solidFill>
              </a:rPr>
              <a:t>first and only chef restaurant </a:t>
            </a:r>
            <a:r>
              <a:rPr lang="en-US" sz="2350">
                <a:solidFill>
                  <a:schemeClr val="dk1"/>
                </a:solidFill>
              </a:rPr>
              <a:t>of the region. </a:t>
            </a:r>
            <a:endParaRPr sz="2350">
              <a:solidFill>
                <a:schemeClr val="dk1"/>
              </a:solidFill>
            </a:endParaRPr>
          </a:p>
          <a:p>
            <a:pPr indent="-377825" lvl="0" marL="457200" rtl="0" algn="l">
              <a:lnSpc>
                <a:spcPct val="95000"/>
              </a:lnSpc>
              <a:spcBef>
                <a:spcPts val="0"/>
              </a:spcBef>
              <a:spcAft>
                <a:spcPts val="0"/>
              </a:spcAft>
              <a:buClr>
                <a:schemeClr val="dk1"/>
              </a:buClr>
              <a:buSzPts val="2350"/>
              <a:buChar char="●"/>
            </a:pPr>
            <a:r>
              <a:rPr lang="en-US" sz="2350">
                <a:solidFill>
                  <a:schemeClr val="dk1"/>
                </a:solidFill>
              </a:rPr>
              <a:t>She generates different projects on bringing the food</a:t>
            </a:r>
            <a:r>
              <a:rPr b="1" lang="en-US" sz="2350">
                <a:solidFill>
                  <a:schemeClr val="dk1"/>
                </a:solidFill>
              </a:rPr>
              <a:t> from soil to plate</a:t>
            </a:r>
            <a:r>
              <a:rPr lang="en-US" sz="2350">
                <a:solidFill>
                  <a:schemeClr val="dk1"/>
                </a:solidFill>
              </a:rPr>
              <a:t>, which </a:t>
            </a:r>
            <a:r>
              <a:rPr b="1" lang="en-US" sz="2350">
                <a:solidFill>
                  <a:schemeClr val="dk1"/>
                </a:solidFill>
              </a:rPr>
              <a:t>opens job opportunity</a:t>
            </a:r>
            <a:r>
              <a:rPr lang="en-US" sz="2350">
                <a:solidFill>
                  <a:schemeClr val="dk1"/>
                </a:solidFill>
              </a:rPr>
              <a:t> for many people to run those projects. </a:t>
            </a:r>
            <a:endParaRPr sz="2350">
              <a:solidFill>
                <a:schemeClr val="dk1"/>
              </a:solidFill>
            </a:endParaRPr>
          </a:p>
        </p:txBody>
      </p:sp>
      <p:sp>
        <p:nvSpPr>
          <p:cNvPr id="365" name="Google Shape;365;p45"/>
          <p:cNvSpPr txBox="1"/>
          <p:nvPr/>
        </p:nvSpPr>
        <p:spPr>
          <a:xfrm>
            <a:off x="4656725" y="4621625"/>
            <a:ext cx="44013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https://ebrubaybarademir.com/en/home/</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id="370" name="Google Shape;370;p46"/>
          <p:cNvPicPr preferRelativeResize="0"/>
          <p:nvPr/>
        </p:nvPicPr>
        <p:blipFill rotWithShape="1">
          <a:blip r:embed="rId3">
            <a:alphaModFix/>
          </a:blip>
          <a:srcRect b="0" l="0" r="0" t="0"/>
          <a:stretch/>
        </p:blipFill>
        <p:spPr>
          <a:xfrm>
            <a:off x="1069175" y="152400"/>
            <a:ext cx="7258050" cy="48387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47"/>
          <p:cNvPicPr preferRelativeResize="0"/>
          <p:nvPr/>
        </p:nvPicPr>
        <p:blipFill rotWithShape="1">
          <a:blip r:embed="rId3">
            <a:alphaModFix/>
          </a:blip>
          <a:srcRect b="0" l="0" r="0" t="0"/>
          <a:stretch/>
        </p:blipFill>
        <p:spPr>
          <a:xfrm>
            <a:off x="562625" y="334338"/>
            <a:ext cx="2857500" cy="4067175"/>
          </a:xfrm>
          <a:prstGeom prst="rect">
            <a:avLst/>
          </a:prstGeom>
          <a:noFill/>
          <a:ln>
            <a:noFill/>
          </a:ln>
        </p:spPr>
      </p:pic>
      <p:pic>
        <p:nvPicPr>
          <p:cNvPr id="376" name="Google Shape;376;p47"/>
          <p:cNvPicPr preferRelativeResize="0"/>
          <p:nvPr/>
        </p:nvPicPr>
        <p:blipFill rotWithShape="1">
          <a:blip r:embed="rId4">
            <a:alphaModFix/>
          </a:blip>
          <a:srcRect b="0" l="0" r="0" t="0"/>
          <a:stretch/>
        </p:blipFill>
        <p:spPr>
          <a:xfrm>
            <a:off x="3903850" y="767725"/>
            <a:ext cx="4762500" cy="32004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p48"/>
          <p:cNvPicPr preferRelativeResize="0"/>
          <p:nvPr/>
        </p:nvPicPr>
        <p:blipFill rotWithShape="1">
          <a:blip r:embed="rId3">
            <a:alphaModFix/>
          </a:blip>
          <a:srcRect b="0" l="0" r="0" t="0"/>
          <a:stretch/>
        </p:blipFill>
        <p:spPr>
          <a:xfrm>
            <a:off x="941275" y="89275"/>
            <a:ext cx="7613735" cy="514350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9"/>
          <p:cNvSpPr txBox="1"/>
          <p:nvPr>
            <p:ph type="title"/>
          </p:nvPr>
        </p:nvSpPr>
        <p:spPr>
          <a:xfrm>
            <a:off x="199600" y="2348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800"/>
              </a:spcBef>
              <a:spcAft>
                <a:spcPts val="1800"/>
              </a:spcAft>
              <a:buClr>
                <a:schemeClr val="dk1"/>
              </a:buClr>
              <a:buSzPts val="1100"/>
              <a:buFont typeface="Arial"/>
              <a:buNone/>
            </a:pPr>
            <a:r>
              <a:rPr b="1" lang="en-US" sz="3200">
                <a:solidFill>
                  <a:srgbClr val="0000FF"/>
                </a:solidFill>
              </a:rPr>
              <a:t>AMAZON.COM'S JEFF BEZOS INNOVATES BY FIRST LISTENING TO HIS CUSTOMERS</a:t>
            </a:r>
            <a:endParaRPr sz="3200">
              <a:solidFill>
                <a:srgbClr val="0000FF"/>
              </a:solidFill>
            </a:endParaRPr>
          </a:p>
        </p:txBody>
      </p:sp>
      <p:sp>
        <p:nvSpPr>
          <p:cNvPr id="387" name="Google Shape;387;p49"/>
          <p:cNvSpPr txBox="1"/>
          <p:nvPr>
            <p:ph idx="1" type="body"/>
          </p:nvPr>
        </p:nvSpPr>
        <p:spPr>
          <a:xfrm>
            <a:off x="51900" y="1362700"/>
            <a:ext cx="90402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1800"/>
              </a:spcBef>
              <a:spcAft>
                <a:spcPts val="0"/>
              </a:spcAft>
              <a:buClr>
                <a:schemeClr val="dk1"/>
              </a:buClr>
              <a:buSzPts val="2000"/>
              <a:buChar char="●"/>
            </a:pPr>
            <a:r>
              <a:rPr lang="en-US" sz="2000">
                <a:solidFill>
                  <a:schemeClr val="dk1"/>
                </a:solidFill>
              </a:rPr>
              <a:t>When Jeff Bezos first launched Amazon.com 15 years ago, plenty of analysts </a:t>
            </a:r>
            <a:r>
              <a:rPr b="1" lang="en-US" sz="2000">
                <a:solidFill>
                  <a:schemeClr val="dk1"/>
                </a:solidFill>
              </a:rPr>
              <a:t>saw</a:t>
            </a:r>
            <a:r>
              <a:rPr lang="en-US" sz="2000">
                <a:solidFill>
                  <a:schemeClr val="dk1"/>
                </a:solidFill>
              </a:rPr>
              <a:t> it as a company with </a:t>
            </a:r>
            <a:r>
              <a:rPr b="1" lang="en-US" sz="2000">
                <a:solidFill>
                  <a:schemeClr val="dk1"/>
                </a:solidFill>
              </a:rPr>
              <a:t>little </a:t>
            </a:r>
            <a:r>
              <a:rPr lang="en-US" sz="2000">
                <a:solidFill>
                  <a:schemeClr val="dk1"/>
                </a:solidFill>
              </a:rPr>
              <a:t>potential for </a:t>
            </a:r>
            <a:r>
              <a:rPr b="1" lang="en-US" sz="2000">
                <a:solidFill>
                  <a:schemeClr val="dk1"/>
                </a:solidFill>
              </a:rPr>
              <a:t>growth</a:t>
            </a:r>
            <a:r>
              <a:rPr lang="en-US" sz="2000">
                <a:solidFill>
                  <a:schemeClr val="dk1"/>
                </a:solidFill>
              </a:rPr>
              <a:t>. After all, how much money can you really make selling books? </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US" sz="2000">
                <a:solidFill>
                  <a:schemeClr val="dk1"/>
                </a:solidFill>
              </a:rPr>
              <a:t>The Kindle, Amazon's </a:t>
            </a:r>
            <a:r>
              <a:rPr b="1" lang="en-US" sz="2000">
                <a:solidFill>
                  <a:schemeClr val="dk1"/>
                </a:solidFill>
              </a:rPr>
              <a:t>electronic reading device</a:t>
            </a:r>
            <a:r>
              <a:rPr lang="en-US" sz="2000">
                <a:solidFill>
                  <a:schemeClr val="dk1"/>
                </a:solidFill>
              </a:rPr>
              <a:t>, is changing the way we look at reading. </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US" sz="2000">
                <a:solidFill>
                  <a:schemeClr val="dk1"/>
                </a:solidFill>
              </a:rPr>
              <a:t>customers are operating their software on Amazon's computer systems, </a:t>
            </a:r>
            <a:r>
              <a:rPr b="1" lang="en-US" sz="2000">
                <a:solidFill>
                  <a:schemeClr val="dk1"/>
                </a:solidFill>
              </a:rPr>
              <a:t>paying only</a:t>
            </a:r>
            <a:r>
              <a:rPr lang="en-US" sz="2000">
                <a:solidFill>
                  <a:schemeClr val="dk1"/>
                </a:solidFill>
              </a:rPr>
              <a:t> for the computer power they actually use, </a:t>
            </a:r>
            <a:r>
              <a:rPr b="1" lang="en-US" sz="2000">
                <a:solidFill>
                  <a:schemeClr val="dk1"/>
                </a:solidFill>
              </a:rPr>
              <a:t>Amazon is changing</a:t>
            </a:r>
            <a:r>
              <a:rPr lang="en-US" sz="2000">
                <a:solidFill>
                  <a:schemeClr val="dk1"/>
                </a:solidFill>
              </a:rPr>
              <a:t> the face of information technology.</a:t>
            </a:r>
            <a:endParaRPr sz="2000">
              <a:solidFill>
                <a:schemeClr val="dk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p50"/>
          <p:cNvPicPr preferRelativeResize="0"/>
          <p:nvPr/>
        </p:nvPicPr>
        <p:blipFill rotWithShape="1">
          <a:blip r:embed="rId3">
            <a:alphaModFix/>
          </a:blip>
          <a:srcRect b="0" l="0" r="0" t="0"/>
          <a:stretch/>
        </p:blipFill>
        <p:spPr>
          <a:xfrm>
            <a:off x="988625" y="514350"/>
            <a:ext cx="7324725" cy="41148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p51"/>
          <p:cNvPicPr preferRelativeResize="0"/>
          <p:nvPr/>
        </p:nvPicPr>
        <p:blipFill rotWithShape="1">
          <a:blip r:embed="rId3">
            <a:alphaModFix/>
          </a:blip>
          <a:srcRect b="0" l="0" r="0" t="0"/>
          <a:stretch/>
        </p:blipFill>
        <p:spPr>
          <a:xfrm>
            <a:off x="294400" y="1477700"/>
            <a:ext cx="4128226" cy="2656025"/>
          </a:xfrm>
          <a:prstGeom prst="rect">
            <a:avLst/>
          </a:prstGeom>
          <a:noFill/>
          <a:ln>
            <a:noFill/>
          </a:ln>
        </p:spPr>
      </p:pic>
      <p:pic>
        <p:nvPicPr>
          <p:cNvPr id="398" name="Google Shape;398;p51"/>
          <p:cNvPicPr preferRelativeResize="0"/>
          <p:nvPr/>
        </p:nvPicPr>
        <p:blipFill rotWithShape="1">
          <a:blip r:embed="rId4">
            <a:alphaModFix/>
          </a:blip>
          <a:srcRect b="0" l="0" r="0" t="0"/>
          <a:stretch/>
        </p:blipFill>
        <p:spPr>
          <a:xfrm>
            <a:off x="4572001" y="1373375"/>
            <a:ext cx="4416576" cy="276036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52"/>
          <p:cNvPicPr preferRelativeResize="0"/>
          <p:nvPr/>
        </p:nvPicPr>
        <p:blipFill rotWithShape="1">
          <a:blip r:embed="rId3">
            <a:alphaModFix/>
          </a:blip>
          <a:srcRect b="0" l="0" r="0" t="0"/>
          <a:stretch/>
        </p:blipFill>
        <p:spPr>
          <a:xfrm>
            <a:off x="1351563" y="152400"/>
            <a:ext cx="6440866" cy="483870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53"/>
          <p:cNvPicPr preferRelativeResize="0"/>
          <p:nvPr/>
        </p:nvPicPr>
        <p:blipFill rotWithShape="1">
          <a:blip r:embed="rId3">
            <a:alphaModFix/>
          </a:blip>
          <a:srcRect b="0" l="0" r="0" t="0"/>
          <a:stretch/>
        </p:blipFill>
        <p:spPr>
          <a:xfrm>
            <a:off x="152400" y="801913"/>
            <a:ext cx="8839201" cy="353966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54"/>
          <p:cNvPicPr preferRelativeResize="0"/>
          <p:nvPr/>
        </p:nvPicPr>
        <p:blipFill rotWithShape="1">
          <a:blip r:embed="rId3">
            <a:alphaModFix/>
          </a:blip>
          <a:srcRect b="0" l="0" r="0" t="0"/>
          <a:stretch/>
        </p:blipFill>
        <p:spPr>
          <a:xfrm>
            <a:off x="152400" y="152400"/>
            <a:ext cx="8839199" cy="4816786"/>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5"/>
          <p:cNvSpPr txBox="1"/>
          <p:nvPr>
            <p:ph type="title"/>
          </p:nvPr>
        </p:nvSpPr>
        <p:spPr>
          <a:xfrm>
            <a:off x="119975" y="214250"/>
            <a:ext cx="87558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SzPts val="2800"/>
              <a:buNone/>
            </a:pPr>
            <a:r>
              <a:rPr b="1" lang="en-US" sz="3500">
                <a:solidFill>
                  <a:srgbClr val="0000FF"/>
                </a:solidFill>
              </a:rPr>
              <a:t>STEPS IN  STARTING A NEW  BUSINESS VENTURE</a:t>
            </a:r>
            <a:endParaRPr b="1" sz="3500">
              <a:solidFill>
                <a:srgbClr val="0000FF"/>
              </a:solidFill>
            </a:endParaRPr>
          </a:p>
        </p:txBody>
      </p:sp>
      <p:sp>
        <p:nvSpPr>
          <p:cNvPr id="419" name="Google Shape;419;p55"/>
          <p:cNvSpPr txBox="1"/>
          <p:nvPr>
            <p:ph idx="1" type="body"/>
          </p:nvPr>
        </p:nvSpPr>
        <p:spPr>
          <a:xfrm>
            <a:off x="163325" y="1515175"/>
            <a:ext cx="8669100" cy="3002400"/>
          </a:xfrm>
          <a:prstGeom prst="rect">
            <a:avLst/>
          </a:prstGeom>
          <a:noFill/>
          <a:ln>
            <a:noFill/>
          </a:ln>
        </p:spPr>
        <p:txBody>
          <a:bodyPr anchorCtr="0" anchor="t" bIns="91425" lIns="91425" spcFirstLastPara="1" rIns="91425" wrap="square" tIns="91425">
            <a:noAutofit/>
          </a:bodyPr>
          <a:lstStyle/>
          <a:p>
            <a:pPr indent="-400050" lvl="0" marL="457200" rtl="0" algn="l">
              <a:lnSpc>
                <a:spcPct val="115000"/>
              </a:lnSpc>
              <a:spcBef>
                <a:spcPts val="0"/>
              </a:spcBef>
              <a:spcAft>
                <a:spcPts val="0"/>
              </a:spcAft>
              <a:buClr>
                <a:schemeClr val="dk1"/>
              </a:buClr>
              <a:buSzPts val="2700"/>
              <a:buChar char="●"/>
            </a:pPr>
            <a:r>
              <a:rPr b="1" lang="en-US" sz="2700">
                <a:solidFill>
                  <a:schemeClr val="dk1"/>
                </a:solidFill>
              </a:rPr>
              <a:t>Idea</a:t>
            </a:r>
            <a:r>
              <a:rPr lang="en-US" sz="2700">
                <a:solidFill>
                  <a:schemeClr val="dk1"/>
                </a:solidFill>
              </a:rPr>
              <a:t>:  The  first  step is to  come  up with a </a:t>
            </a:r>
            <a:r>
              <a:rPr lang="en-US" sz="2700">
                <a:solidFill>
                  <a:srgbClr val="0000FF"/>
                </a:solidFill>
              </a:rPr>
              <a:t>business idea</a:t>
            </a:r>
            <a:r>
              <a:rPr lang="en-US" sz="2700">
                <a:solidFill>
                  <a:schemeClr val="dk1"/>
                </a:solidFill>
              </a:rPr>
              <a:t>. It could be based on your interest and present market  conditions. </a:t>
            </a:r>
            <a:endParaRPr sz="2700">
              <a:solidFill>
                <a:schemeClr val="dk1"/>
              </a:solidFill>
            </a:endParaRPr>
          </a:p>
          <a:p>
            <a:pPr indent="-400050" lvl="0" marL="457200" rtl="0" algn="l">
              <a:lnSpc>
                <a:spcPct val="115000"/>
              </a:lnSpc>
              <a:spcBef>
                <a:spcPts val="0"/>
              </a:spcBef>
              <a:spcAft>
                <a:spcPts val="0"/>
              </a:spcAft>
              <a:buClr>
                <a:schemeClr val="dk1"/>
              </a:buClr>
              <a:buSzPts val="2700"/>
              <a:buChar char="●"/>
            </a:pPr>
            <a:r>
              <a:rPr b="1" lang="en-US" sz="2700">
                <a:solidFill>
                  <a:schemeClr val="dk1"/>
                </a:solidFill>
              </a:rPr>
              <a:t>Getting  money  and  material</a:t>
            </a:r>
            <a:r>
              <a:rPr lang="en-US" sz="2700">
                <a:solidFill>
                  <a:schemeClr val="dk1"/>
                </a:solidFill>
              </a:rPr>
              <a:t>:  Once  you have  the idea, you can start on  </a:t>
            </a:r>
            <a:r>
              <a:rPr lang="en-US" sz="2700">
                <a:solidFill>
                  <a:srgbClr val="0000FF"/>
                </a:solidFill>
              </a:rPr>
              <a:t>a small scale</a:t>
            </a:r>
            <a:r>
              <a:rPr lang="en-US" sz="2700">
                <a:solidFill>
                  <a:schemeClr val="dk1"/>
                </a:solidFill>
              </a:rPr>
              <a:t> with some  money  which will  help you in </a:t>
            </a:r>
            <a:r>
              <a:rPr lang="en-US" sz="2700">
                <a:solidFill>
                  <a:srgbClr val="0000FF"/>
                </a:solidFill>
              </a:rPr>
              <a:t>buying basic  material</a:t>
            </a:r>
            <a:r>
              <a:rPr lang="en-US" sz="2700">
                <a:solidFill>
                  <a:schemeClr val="dk1"/>
                </a:solidFill>
              </a:rPr>
              <a:t>.</a:t>
            </a:r>
            <a:endParaRPr sz="2700">
              <a:solidFill>
                <a:schemeClr val="dk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6"/>
          <p:cNvSpPr txBox="1"/>
          <p:nvPr>
            <p:ph idx="1" type="body"/>
          </p:nvPr>
        </p:nvSpPr>
        <p:spPr>
          <a:xfrm>
            <a:off x="311700" y="624925"/>
            <a:ext cx="8520600" cy="4321200"/>
          </a:xfrm>
          <a:prstGeom prst="rect">
            <a:avLst/>
          </a:prstGeom>
          <a:noFill/>
          <a:ln>
            <a:noFill/>
          </a:ln>
        </p:spPr>
        <p:txBody>
          <a:bodyPr anchorCtr="0" anchor="t" bIns="91425" lIns="91425" spcFirstLastPara="1" rIns="91425" wrap="square" tIns="91425">
            <a:noAutofit/>
          </a:bodyPr>
          <a:lstStyle/>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Understanding customers need</a:t>
            </a:r>
            <a:r>
              <a:rPr lang="en-US" sz="2800">
                <a:solidFill>
                  <a:schemeClr val="dk1"/>
                </a:solidFill>
              </a:rPr>
              <a:t>:  Once  you start selling, you will  find out  what your </a:t>
            </a:r>
            <a:r>
              <a:rPr lang="en-US" sz="2800">
                <a:solidFill>
                  <a:srgbClr val="0000FF"/>
                </a:solidFill>
              </a:rPr>
              <a:t>customer likes and wants</a:t>
            </a:r>
            <a:r>
              <a:rPr lang="en-US" sz="2800">
                <a:solidFill>
                  <a:schemeClr val="dk1"/>
                </a:solidFill>
              </a:rPr>
              <a:t>.  You  will also find out  what your customer does not like  during this stage. </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Improving Product/Service</a:t>
            </a:r>
            <a:r>
              <a:rPr lang="en-US" sz="2800">
                <a:solidFill>
                  <a:schemeClr val="dk1"/>
                </a:solidFill>
              </a:rPr>
              <a:t>:  You can use  this knowledge  of what your customer like  and does  not like  to </a:t>
            </a:r>
            <a:r>
              <a:rPr lang="en-US" sz="2800">
                <a:solidFill>
                  <a:srgbClr val="0000FF"/>
                </a:solidFill>
              </a:rPr>
              <a:t>improve</a:t>
            </a:r>
            <a:r>
              <a:rPr lang="en-US" sz="2800">
                <a:solidFill>
                  <a:schemeClr val="dk1"/>
                </a:solidFill>
              </a:rPr>
              <a:t>  your products and services</a:t>
            </a:r>
            <a:endParaRPr sz="2800">
              <a:solidFill>
                <a:schemeClr val="dk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id="429" name="Google Shape;429;g3783f6803ae_0_4" title="ab68047274ea1ac00302012b552d3ba4.jpg"/>
          <p:cNvPicPr preferRelativeResize="0"/>
          <p:nvPr/>
        </p:nvPicPr>
        <p:blipFill rotWithShape="1">
          <a:blip r:embed="rId3">
            <a:alphaModFix/>
          </a:blip>
          <a:srcRect b="13562" l="0" r="0" t="0"/>
          <a:stretch/>
        </p:blipFill>
        <p:spPr>
          <a:xfrm>
            <a:off x="1800950" y="76200"/>
            <a:ext cx="5774163" cy="499109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id="434" name="Google Shape;434;g38595bb3c9d_0_0" title="checklist.jpg"/>
          <p:cNvPicPr preferRelativeResize="0"/>
          <p:nvPr/>
        </p:nvPicPr>
        <p:blipFill>
          <a:blip r:embed="rId3">
            <a:alphaModFix/>
          </a:blip>
          <a:stretch>
            <a:fillRect/>
          </a:stretch>
        </p:blipFill>
        <p:spPr>
          <a:xfrm>
            <a:off x="2581225" y="152400"/>
            <a:ext cx="3981559" cy="48387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id="439" name="Google Shape;439;p57"/>
          <p:cNvPicPr preferRelativeResize="0"/>
          <p:nvPr/>
        </p:nvPicPr>
        <p:blipFill rotWithShape="1">
          <a:blip r:embed="rId3">
            <a:alphaModFix/>
          </a:blip>
          <a:srcRect b="0" l="0" r="0" t="0"/>
          <a:stretch/>
        </p:blipFill>
        <p:spPr>
          <a:xfrm>
            <a:off x="1513975" y="152400"/>
            <a:ext cx="5944549" cy="48387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id="444" name="Google Shape;444;p58"/>
          <p:cNvPicPr preferRelativeResize="0"/>
          <p:nvPr/>
        </p:nvPicPr>
        <p:blipFill rotWithShape="1">
          <a:blip r:embed="rId3">
            <a:alphaModFix/>
          </a:blip>
          <a:srcRect b="0" l="0" r="0" t="0"/>
          <a:stretch/>
        </p:blipFill>
        <p:spPr>
          <a:xfrm>
            <a:off x="596900" y="336550"/>
            <a:ext cx="7950200" cy="44704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59"/>
          <p:cNvPicPr preferRelativeResize="0"/>
          <p:nvPr/>
        </p:nvPicPr>
        <p:blipFill rotWithShape="1">
          <a:blip r:embed="rId3">
            <a:alphaModFix/>
          </a:blip>
          <a:srcRect b="0" l="0" r="0" t="0"/>
          <a:stretch/>
        </p:blipFill>
        <p:spPr>
          <a:xfrm>
            <a:off x="64900" y="236500"/>
            <a:ext cx="5863850" cy="4414775"/>
          </a:xfrm>
          <a:prstGeom prst="rect">
            <a:avLst/>
          </a:prstGeom>
          <a:noFill/>
          <a:ln>
            <a:noFill/>
          </a:ln>
        </p:spPr>
      </p:pic>
      <p:sp>
        <p:nvSpPr>
          <p:cNvPr id="450" name="Google Shape;450;p59"/>
          <p:cNvSpPr txBox="1"/>
          <p:nvPr/>
        </p:nvSpPr>
        <p:spPr>
          <a:xfrm>
            <a:off x="5774600" y="771550"/>
            <a:ext cx="2943300" cy="240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322A2A"/>
                </a:solidFill>
                <a:latin typeface="Arial"/>
                <a:ea typeface="Arial"/>
                <a:cs typeface="Arial"/>
                <a:sym typeface="Arial"/>
              </a:rPr>
              <a:t>It helps business to build a strategic plan to meet goals, improve operations and keep the business relevant.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60"/>
          <p:cNvPicPr preferRelativeResize="0"/>
          <p:nvPr/>
        </p:nvPicPr>
        <p:blipFill rotWithShape="1">
          <a:blip r:embed="rId3">
            <a:alphaModFix/>
          </a:blip>
          <a:srcRect b="0" l="0" r="0" t="0"/>
          <a:stretch/>
        </p:blipFill>
        <p:spPr>
          <a:xfrm>
            <a:off x="1201275" y="152400"/>
            <a:ext cx="6478594" cy="48387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id="460" name="Google Shape;460;p61"/>
          <p:cNvPicPr preferRelativeResize="0"/>
          <p:nvPr/>
        </p:nvPicPr>
        <p:blipFill rotWithShape="1">
          <a:blip r:embed="rId3">
            <a:alphaModFix/>
          </a:blip>
          <a:srcRect b="0" l="0" r="0" t="0"/>
          <a:stretch/>
        </p:blipFill>
        <p:spPr>
          <a:xfrm>
            <a:off x="1337175" y="152400"/>
            <a:ext cx="6469646" cy="48387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62"/>
          <p:cNvPicPr preferRelativeResize="0"/>
          <p:nvPr/>
        </p:nvPicPr>
        <p:blipFill rotWithShape="1">
          <a:blip r:embed="rId3">
            <a:alphaModFix/>
          </a:blip>
          <a:srcRect b="0" l="0" r="0" t="0"/>
          <a:stretch/>
        </p:blipFill>
        <p:spPr>
          <a:xfrm>
            <a:off x="152400" y="152400"/>
            <a:ext cx="6456094" cy="4838701"/>
          </a:xfrm>
          <a:prstGeom prst="rect">
            <a:avLst/>
          </a:prstGeom>
          <a:noFill/>
          <a:ln>
            <a:noFill/>
          </a:ln>
        </p:spPr>
      </p:pic>
      <p:sp>
        <p:nvSpPr>
          <p:cNvPr id="466" name="Google Shape;466;p62"/>
          <p:cNvSpPr txBox="1"/>
          <p:nvPr/>
        </p:nvSpPr>
        <p:spPr>
          <a:xfrm>
            <a:off x="6268725" y="253000"/>
            <a:ext cx="2791200" cy="3570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322A2A"/>
                </a:solidFill>
                <a:latin typeface="Arial"/>
                <a:ea typeface="Arial"/>
                <a:cs typeface="Arial"/>
                <a:sym typeface="Arial"/>
              </a:rPr>
              <a:t>The best strategic fits for products/services/projects for the business are when the internal environment (strengths and weaknesses) aligns with the external environment (opportunities and threats).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63"/>
          <p:cNvSpPr txBox="1"/>
          <p:nvPr>
            <p:ph type="title"/>
          </p:nvPr>
        </p:nvSpPr>
        <p:spPr>
          <a:xfrm>
            <a:off x="310475" y="1927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US" sz="3000">
                <a:solidFill>
                  <a:srgbClr val="0000FF"/>
                </a:solidFill>
              </a:rPr>
              <a:t>WHEN TO CONDUCT A SWOT ANALYSIS</a:t>
            </a:r>
            <a:endParaRPr b="1" sz="3000">
              <a:solidFill>
                <a:srgbClr val="0000FF"/>
              </a:solidFill>
            </a:endParaRPr>
          </a:p>
          <a:p>
            <a:pPr indent="0" lvl="0" marL="0" rtl="0" algn="l">
              <a:lnSpc>
                <a:spcPct val="100000"/>
              </a:lnSpc>
              <a:spcBef>
                <a:spcPts val="1500"/>
              </a:spcBef>
              <a:spcAft>
                <a:spcPts val="0"/>
              </a:spcAft>
              <a:buSzPts val="2800"/>
              <a:buNone/>
            </a:pPr>
            <a:r>
              <a:t/>
            </a:r>
            <a:endParaRPr b="1" sz="3000">
              <a:solidFill>
                <a:srgbClr val="0000FF"/>
              </a:solidFill>
            </a:endParaRPr>
          </a:p>
        </p:txBody>
      </p:sp>
      <p:sp>
        <p:nvSpPr>
          <p:cNvPr id="472" name="Google Shape;472;p63"/>
          <p:cNvSpPr txBox="1"/>
          <p:nvPr>
            <p:ph idx="1" type="body"/>
          </p:nvPr>
        </p:nvSpPr>
        <p:spPr>
          <a:xfrm>
            <a:off x="143525" y="872200"/>
            <a:ext cx="8854500" cy="38376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322A2A"/>
              </a:buClr>
              <a:buSzPts val="2400"/>
              <a:buChar char="●"/>
            </a:pPr>
            <a:r>
              <a:rPr lang="en-US" sz="2400">
                <a:solidFill>
                  <a:srgbClr val="322A2A"/>
                </a:solidFill>
              </a:rPr>
              <a:t>SWOT can be used to explore new ventures, products, acquisitions or mergers. </a:t>
            </a:r>
            <a:endParaRPr sz="2400">
              <a:solidFill>
                <a:srgbClr val="322A2A"/>
              </a:solidFill>
            </a:endParaRPr>
          </a:p>
          <a:p>
            <a:pPr indent="-381000" lvl="0" marL="457200" rtl="0" algn="l">
              <a:lnSpc>
                <a:spcPct val="115000"/>
              </a:lnSpc>
              <a:spcBef>
                <a:spcPts val="0"/>
              </a:spcBef>
              <a:spcAft>
                <a:spcPts val="0"/>
              </a:spcAft>
              <a:buClr>
                <a:srgbClr val="322A2A"/>
              </a:buClr>
              <a:buSzPts val="2400"/>
              <a:buChar char="●"/>
            </a:pPr>
            <a:r>
              <a:rPr lang="en-US" sz="2400">
                <a:solidFill>
                  <a:srgbClr val="322A2A"/>
                </a:solidFill>
              </a:rPr>
              <a:t>It can help businesses change course mid-project, plan out how to invest money, understand competitors and to identify the brand’s mission. </a:t>
            </a:r>
            <a:endParaRPr sz="2400">
              <a:solidFill>
                <a:srgbClr val="322A2A"/>
              </a:solidFill>
            </a:endParaRPr>
          </a:p>
          <a:p>
            <a:pPr indent="-381000" lvl="0" marL="457200" rtl="0" algn="l">
              <a:lnSpc>
                <a:spcPct val="115000"/>
              </a:lnSpc>
              <a:spcBef>
                <a:spcPts val="0"/>
              </a:spcBef>
              <a:spcAft>
                <a:spcPts val="0"/>
              </a:spcAft>
              <a:buClr>
                <a:srgbClr val="322A2A"/>
              </a:buClr>
              <a:buSzPts val="2400"/>
              <a:buChar char="●"/>
            </a:pPr>
            <a:r>
              <a:rPr lang="en-US" sz="2400">
                <a:solidFill>
                  <a:srgbClr val="322A2A"/>
                </a:solidFill>
              </a:rPr>
              <a:t>SWOT can also help non-profit companies and government agencies manage or allocate grants, donations and funding.</a:t>
            </a:r>
            <a:endParaRPr sz="2400">
              <a:solidFill>
                <a:srgbClr val="322A2A"/>
              </a:solidFill>
            </a:endParaRPr>
          </a:p>
          <a:p>
            <a:pPr indent="-381000" lvl="0" marL="457200" rtl="0" algn="l">
              <a:lnSpc>
                <a:spcPct val="115000"/>
              </a:lnSpc>
              <a:spcBef>
                <a:spcPts val="0"/>
              </a:spcBef>
              <a:spcAft>
                <a:spcPts val="0"/>
              </a:spcAft>
              <a:buClr>
                <a:srgbClr val="322A2A"/>
              </a:buClr>
              <a:buSzPts val="2400"/>
              <a:buChar char="●"/>
            </a:pPr>
            <a:r>
              <a:rPr lang="en-US" sz="2400">
                <a:solidFill>
                  <a:srgbClr val="322A2A"/>
                </a:solidFill>
              </a:rPr>
              <a:t>It can be applied to a range of business situations relating to everything from IT to marketing to operations.</a:t>
            </a:r>
            <a:endParaRPr sz="240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64"/>
          <p:cNvSpPr txBox="1"/>
          <p:nvPr>
            <p:ph type="title"/>
          </p:nvPr>
        </p:nvSpPr>
        <p:spPr>
          <a:xfrm>
            <a:off x="171525" y="80650"/>
            <a:ext cx="891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US" sz="3020">
                <a:solidFill>
                  <a:srgbClr val="0000FF"/>
                </a:solidFill>
              </a:rPr>
              <a:t>AN EXERCISE FOR YOU TO PLAN FOR YOUR BUSINESS TO START</a:t>
            </a:r>
            <a:endParaRPr b="1" sz="3020">
              <a:solidFill>
                <a:srgbClr val="0000FF"/>
              </a:solidFill>
            </a:endParaRPr>
          </a:p>
        </p:txBody>
      </p:sp>
      <p:sp>
        <p:nvSpPr>
          <p:cNvPr id="478" name="Google Shape;478;p64"/>
          <p:cNvSpPr txBox="1"/>
          <p:nvPr>
            <p:ph idx="1" type="body"/>
          </p:nvPr>
        </p:nvSpPr>
        <p:spPr>
          <a:xfrm>
            <a:off x="171525" y="1131575"/>
            <a:ext cx="8520600" cy="37833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2"/>
              <a:buNone/>
            </a:pPr>
            <a:r>
              <a:rPr lang="en-US" sz="2260"/>
              <a:t>Write Down the SWOT Matrix for your Start-Up Business and make a plan of action and a plan of marketing, Keeping the following points in mind:</a:t>
            </a:r>
            <a:endParaRPr sz="2260"/>
          </a:p>
          <a:p>
            <a:pPr indent="-372110" lvl="0" marL="457200" rtl="0" algn="l">
              <a:lnSpc>
                <a:spcPct val="95000"/>
              </a:lnSpc>
              <a:spcBef>
                <a:spcPts val="1200"/>
              </a:spcBef>
              <a:spcAft>
                <a:spcPts val="0"/>
              </a:spcAft>
              <a:buSzPts val="2260"/>
              <a:buAutoNum type="arabicPeriod"/>
            </a:pPr>
            <a:r>
              <a:rPr lang="en-US" sz="2260"/>
              <a:t>What business do you want to start?</a:t>
            </a:r>
            <a:endParaRPr sz="2260"/>
          </a:p>
          <a:p>
            <a:pPr indent="-372110" lvl="0" marL="457200" rtl="0" algn="l">
              <a:lnSpc>
                <a:spcPct val="95000"/>
              </a:lnSpc>
              <a:spcBef>
                <a:spcPts val="0"/>
              </a:spcBef>
              <a:spcAft>
                <a:spcPts val="0"/>
              </a:spcAft>
              <a:buSzPts val="2260"/>
              <a:buAutoNum type="arabicPeriod"/>
            </a:pPr>
            <a:r>
              <a:rPr lang="en-US" sz="2260"/>
              <a:t>What is the objective(goals/purpose) of the business?</a:t>
            </a:r>
            <a:endParaRPr sz="2260"/>
          </a:p>
          <a:p>
            <a:pPr indent="-372110" lvl="0" marL="457200" rtl="0" algn="l">
              <a:lnSpc>
                <a:spcPct val="95000"/>
              </a:lnSpc>
              <a:spcBef>
                <a:spcPts val="0"/>
              </a:spcBef>
              <a:spcAft>
                <a:spcPts val="0"/>
              </a:spcAft>
              <a:buSzPts val="2260"/>
              <a:buAutoNum type="arabicPeriod"/>
            </a:pPr>
            <a:r>
              <a:rPr lang="en-US" sz="2260"/>
              <a:t>What do you want to sell? </a:t>
            </a:r>
            <a:endParaRPr sz="2260"/>
          </a:p>
          <a:p>
            <a:pPr indent="-372110" lvl="0" marL="457200" rtl="0" algn="l">
              <a:lnSpc>
                <a:spcPct val="95000"/>
              </a:lnSpc>
              <a:spcBef>
                <a:spcPts val="0"/>
              </a:spcBef>
              <a:spcAft>
                <a:spcPts val="0"/>
              </a:spcAft>
              <a:buSzPts val="2260"/>
              <a:buAutoNum type="arabicPeriod"/>
            </a:pPr>
            <a:r>
              <a:rPr lang="en-US" sz="2260"/>
              <a:t>How Many People Do you Need?</a:t>
            </a:r>
            <a:endParaRPr sz="2260"/>
          </a:p>
          <a:p>
            <a:pPr indent="-372110" lvl="0" marL="457200" rtl="0" algn="l">
              <a:lnSpc>
                <a:spcPct val="95000"/>
              </a:lnSpc>
              <a:spcBef>
                <a:spcPts val="0"/>
              </a:spcBef>
              <a:spcAft>
                <a:spcPts val="0"/>
              </a:spcAft>
              <a:buSzPts val="2260"/>
              <a:buAutoNum type="arabicPeriod"/>
            </a:pPr>
            <a:r>
              <a:rPr lang="en-US" sz="2260"/>
              <a:t>What do you want to achieve through your start-up business in next 3 months?</a:t>
            </a:r>
            <a:endParaRPr sz="2260"/>
          </a:p>
          <a:p>
            <a:pPr indent="-372110" lvl="0" marL="457200" rtl="0" algn="l">
              <a:lnSpc>
                <a:spcPct val="95000"/>
              </a:lnSpc>
              <a:spcBef>
                <a:spcPts val="0"/>
              </a:spcBef>
              <a:spcAft>
                <a:spcPts val="0"/>
              </a:spcAft>
              <a:buSzPts val="2260"/>
              <a:buAutoNum type="arabicPeriod"/>
            </a:pPr>
            <a:r>
              <a:rPr lang="en-US" sz="2260"/>
              <a:t>What do you have in your hand to start?</a:t>
            </a:r>
            <a:endParaRPr sz="2260"/>
          </a:p>
          <a:p>
            <a:pPr indent="-372110" lvl="0" marL="457200" rtl="0" algn="l">
              <a:lnSpc>
                <a:spcPct val="95000"/>
              </a:lnSpc>
              <a:spcBef>
                <a:spcPts val="0"/>
              </a:spcBef>
              <a:spcAft>
                <a:spcPts val="0"/>
              </a:spcAft>
              <a:buSzPts val="2260"/>
              <a:buAutoNum type="arabicPeriod"/>
            </a:pPr>
            <a:r>
              <a:rPr lang="en-US" sz="2260"/>
              <a:t>What do you need to start that you do not have?</a:t>
            </a:r>
            <a:endParaRPr sz="2260"/>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cxnSp>
        <p:nvCxnSpPr>
          <p:cNvPr id="483" name="Google Shape;483;p65"/>
          <p:cNvCxnSpPr/>
          <p:nvPr/>
        </p:nvCxnSpPr>
        <p:spPr>
          <a:xfrm>
            <a:off x="4511475" y="379125"/>
            <a:ext cx="42000" cy="4625100"/>
          </a:xfrm>
          <a:prstGeom prst="straightConnector1">
            <a:avLst/>
          </a:prstGeom>
          <a:noFill/>
          <a:ln cap="flat" cmpd="sng" w="9525">
            <a:solidFill>
              <a:schemeClr val="dk2"/>
            </a:solidFill>
            <a:prstDash val="solid"/>
            <a:round/>
            <a:headEnd len="sm" w="sm" type="none"/>
            <a:tailEnd len="sm" w="sm" type="none"/>
          </a:ln>
        </p:spPr>
      </p:cxnSp>
      <p:cxnSp>
        <p:nvCxnSpPr>
          <p:cNvPr id="484" name="Google Shape;484;p65"/>
          <p:cNvCxnSpPr/>
          <p:nvPr/>
        </p:nvCxnSpPr>
        <p:spPr>
          <a:xfrm>
            <a:off x="378825" y="2861550"/>
            <a:ext cx="8226900" cy="0"/>
          </a:xfrm>
          <a:prstGeom prst="straightConnector1">
            <a:avLst/>
          </a:prstGeom>
          <a:noFill/>
          <a:ln cap="flat" cmpd="sng" w="9525">
            <a:solidFill>
              <a:schemeClr val="dk2"/>
            </a:solidFill>
            <a:prstDash val="solid"/>
            <a:round/>
            <a:headEnd len="sm" w="sm" type="none"/>
            <a:tailEnd len="sm" w="sm" type="none"/>
          </a:ln>
        </p:spPr>
      </p:cxnSp>
      <p:sp>
        <p:nvSpPr>
          <p:cNvPr id="485" name="Google Shape;485;p65"/>
          <p:cNvSpPr txBox="1"/>
          <p:nvPr/>
        </p:nvSpPr>
        <p:spPr>
          <a:xfrm>
            <a:off x="730950" y="646500"/>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STRENGTHS</a:t>
            </a:r>
            <a:endParaRPr b="1" i="0" sz="2400" u="none" cap="none" strike="noStrike">
              <a:solidFill>
                <a:srgbClr val="38761D"/>
              </a:solidFill>
              <a:latin typeface="Arial"/>
              <a:ea typeface="Arial"/>
              <a:cs typeface="Arial"/>
              <a:sym typeface="Arial"/>
            </a:endParaRPr>
          </a:p>
        </p:txBody>
      </p:sp>
      <p:sp>
        <p:nvSpPr>
          <p:cNvPr id="486" name="Google Shape;486;p65"/>
          <p:cNvSpPr txBox="1"/>
          <p:nvPr/>
        </p:nvSpPr>
        <p:spPr>
          <a:xfrm>
            <a:off x="5764025" y="2786175"/>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THREATS</a:t>
            </a:r>
            <a:endParaRPr b="1" i="0" sz="2400" u="none" cap="none" strike="noStrike">
              <a:solidFill>
                <a:srgbClr val="CC0000"/>
              </a:solidFill>
              <a:latin typeface="Arial"/>
              <a:ea typeface="Arial"/>
              <a:cs typeface="Arial"/>
              <a:sym typeface="Arial"/>
            </a:endParaRPr>
          </a:p>
        </p:txBody>
      </p:sp>
      <p:sp>
        <p:nvSpPr>
          <p:cNvPr id="487" name="Google Shape;487;p65"/>
          <p:cNvSpPr txBox="1"/>
          <p:nvPr/>
        </p:nvSpPr>
        <p:spPr>
          <a:xfrm>
            <a:off x="737925" y="2938575"/>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OPPORTUNITIES</a:t>
            </a:r>
            <a:endParaRPr b="1" i="0" sz="2400" u="none" cap="none" strike="noStrike">
              <a:solidFill>
                <a:srgbClr val="38761D"/>
              </a:solidFill>
              <a:latin typeface="Arial"/>
              <a:ea typeface="Arial"/>
              <a:cs typeface="Arial"/>
              <a:sym typeface="Arial"/>
            </a:endParaRPr>
          </a:p>
        </p:txBody>
      </p:sp>
      <p:sp>
        <p:nvSpPr>
          <p:cNvPr id="488" name="Google Shape;488;p65"/>
          <p:cNvSpPr txBox="1"/>
          <p:nvPr/>
        </p:nvSpPr>
        <p:spPr>
          <a:xfrm>
            <a:off x="5459225" y="531525"/>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WEAKNESSES</a:t>
            </a:r>
            <a:endParaRPr b="1" i="0" sz="2400" u="none" cap="none" strike="noStrike">
              <a:solidFill>
                <a:srgbClr val="CC0000"/>
              </a:solidFill>
              <a:latin typeface="Arial"/>
              <a:ea typeface="Arial"/>
              <a:cs typeface="Arial"/>
              <a:sym typeface="Arial"/>
            </a:endParaRPr>
          </a:p>
        </p:txBody>
      </p:sp>
      <p:sp>
        <p:nvSpPr>
          <p:cNvPr id="489" name="Google Shape;489;p65"/>
          <p:cNvSpPr txBox="1"/>
          <p:nvPr/>
        </p:nvSpPr>
        <p:spPr>
          <a:xfrm>
            <a:off x="-39825" y="1085625"/>
            <a:ext cx="4632000" cy="16623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Do you have a unique idea / product to sell?</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Do you know first few people to sell your product/idea?</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Do you know what price should you sell your product?</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chemeClr val="dk1"/>
                </a:solidFill>
                <a:latin typeface="Arial"/>
                <a:ea typeface="Arial"/>
                <a:cs typeface="Arial"/>
                <a:sym typeface="Arial"/>
              </a:rPr>
              <a:t>Have you marketed your product?</a:t>
            </a:r>
            <a:endParaRPr b="0" i="0" sz="1600" u="none" cap="none" strike="noStrike">
              <a:solidFill>
                <a:srgbClr val="000000"/>
              </a:solidFill>
              <a:latin typeface="Arial"/>
              <a:ea typeface="Arial"/>
              <a:cs typeface="Arial"/>
              <a:sym typeface="Arial"/>
            </a:endParaRPr>
          </a:p>
        </p:txBody>
      </p:sp>
      <p:sp>
        <p:nvSpPr>
          <p:cNvPr id="490" name="Google Shape;490;p65"/>
          <p:cNvSpPr txBox="1"/>
          <p:nvPr/>
        </p:nvSpPr>
        <p:spPr>
          <a:xfrm>
            <a:off x="4537775" y="1085625"/>
            <a:ext cx="4632000" cy="16623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Do you need a team to start your business?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Do you know how to deliver your products?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Do you know how to package your products?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Do you have budget to deliver your product?</a:t>
            </a:r>
            <a:endParaRPr b="0" i="0" sz="1600" u="none" cap="none" strike="noStrike">
              <a:solidFill>
                <a:srgbClr val="000000"/>
              </a:solidFill>
              <a:latin typeface="Arial"/>
              <a:ea typeface="Arial"/>
              <a:cs typeface="Arial"/>
              <a:sym typeface="Arial"/>
            </a:endParaRPr>
          </a:p>
        </p:txBody>
      </p:sp>
      <p:sp>
        <p:nvSpPr>
          <p:cNvPr id="491" name="Google Shape;491;p65"/>
          <p:cNvSpPr txBox="1"/>
          <p:nvPr/>
        </p:nvSpPr>
        <p:spPr>
          <a:xfrm>
            <a:off x="70500" y="3492675"/>
            <a:ext cx="4440900" cy="16623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Can you identify people who are not yet reached with product like yours?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Is there upcoming events to promote your product?</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 What are the current trends that you can leverage?</a:t>
            </a:r>
            <a:endParaRPr b="0" i="0" sz="1600" u="none" cap="none" strike="noStrike">
              <a:solidFill>
                <a:srgbClr val="000000"/>
              </a:solidFill>
              <a:latin typeface="Arial"/>
              <a:ea typeface="Arial"/>
              <a:cs typeface="Arial"/>
              <a:sym typeface="Arial"/>
            </a:endParaRPr>
          </a:p>
        </p:txBody>
      </p:sp>
      <p:sp>
        <p:nvSpPr>
          <p:cNvPr id="492" name="Google Shape;492;p65"/>
          <p:cNvSpPr txBox="1"/>
          <p:nvPr/>
        </p:nvSpPr>
        <p:spPr>
          <a:xfrm>
            <a:off x="4555200" y="3341925"/>
            <a:ext cx="4470900" cy="16623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Who are your competitors?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Could you sell your product irrespective of pandemic?</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What external factors could reduce /stop your sales?</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AutoNum type="arabicPeriod"/>
            </a:pPr>
            <a:r>
              <a:rPr b="0" i="0" lang="en-US" sz="1600" u="none" cap="none" strike="noStrike">
                <a:solidFill>
                  <a:srgbClr val="000000"/>
                </a:solidFill>
                <a:latin typeface="Arial"/>
                <a:ea typeface="Arial"/>
                <a:cs typeface="Arial"/>
                <a:sym typeface="Arial"/>
              </a:rPr>
              <a:t>Is your price competitive enough?</a:t>
            </a:r>
            <a:endParaRPr b="0" i="0" sz="1600" u="none" cap="none" strike="noStrike">
              <a:solidFill>
                <a:srgbClr val="000000"/>
              </a:solidFill>
              <a:latin typeface="Arial"/>
              <a:ea typeface="Arial"/>
              <a:cs typeface="Arial"/>
              <a:sym typeface="Arial"/>
            </a:endParaRPr>
          </a:p>
        </p:txBody>
      </p:sp>
      <p:sp>
        <p:nvSpPr>
          <p:cNvPr id="493" name="Google Shape;493;p65"/>
          <p:cNvSpPr txBox="1"/>
          <p:nvPr/>
        </p:nvSpPr>
        <p:spPr>
          <a:xfrm>
            <a:off x="3041675" y="56800"/>
            <a:ext cx="24939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0000FF"/>
                </a:solidFill>
                <a:latin typeface="Arial"/>
                <a:ea typeface="Arial"/>
                <a:cs typeface="Arial"/>
                <a:sym typeface="Arial"/>
              </a:rPr>
              <a:t>HELPGUIDE</a:t>
            </a:r>
            <a:endParaRPr b="1" i="0" sz="3000" u="none" cap="none" strike="noStrike">
              <a:solidFill>
                <a:srgbClr val="0000FF"/>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cxnSp>
        <p:nvCxnSpPr>
          <p:cNvPr id="498" name="Google Shape;498;p66"/>
          <p:cNvCxnSpPr/>
          <p:nvPr/>
        </p:nvCxnSpPr>
        <p:spPr>
          <a:xfrm>
            <a:off x="4511475" y="379125"/>
            <a:ext cx="42000" cy="4625100"/>
          </a:xfrm>
          <a:prstGeom prst="straightConnector1">
            <a:avLst/>
          </a:prstGeom>
          <a:noFill/>
          <a:ln cap="flat" cmpd="sng" w="9525">
            <a:solidFill>
              <a:schemeClr val="dk2"/>
            </a:solidFill>
            <a:prstDash val="solid"/>
            <a:round/>
            <a:headEnd len="sm" w="sm" type="none"/>
            <a:tailEnd len="sm" w="sm" type="none"/>
          </a:ln>
        </p:spPr>
      </p:cxnSp>
      <p:cxnSp>
        <p:nvCxnSpPr>
          <p:cNvPr id="499" name="Google Shape;499;p66"/>
          <p:cNvCxnSpPr/>
          <p:nvPr/>
        </p:nvCxnSpPr>
        <p:spPr>
          <a:xfrm>
            <a:off x="378825" y="2861550"/>
            <a:ext cx="8226900" cy="0"/>
          </a:xfrm>
          <a:prstGeom prst="straightConnector1">
            <a:avLst/>
          </a:prstGeom>
          <a:noFill/>
          <a:ln cap="flat" cmpd="sng" w="9525">
            <a:solidFill>
              <a:schemeClr val="dk2"/>
            </a:solidFill>
            <a:prstDash val="solid"/>
            <a:round/>
            <a:headEnd len="sm" w="sm" type="none"/>
            <a:tailEnd len="sm" w="sm" type="none"/>
          </a:ln>
        </p:spPr>
      </p:cxnSp>
      <p:sp>
        <p:nvSpPr>
          <p:cNvPr id="500" name="Google Shape;500;p66"/>
          <p:cNvSpPr txBox="1"/>
          <p:nvPr/>
        </p:nvSpPr>
        <p:spPr>
          <a:xfrm>
            <a:off x="730950" y="646500"/>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STRENGTHS</a:t>
            </a:r>
            <a:endParaRPr b="1" i="0" sz="2400" u="none" cap="none" strike="noStrike">
              <a:solidFill>
                <a:srgbClr val="38761D"/>
              </a:solidFill>
              <a:latin typeface="Arial"/>
              <a:ea typeface="Arial"/>
              <a:cs typeface="Arial"/>
              <a:sym typeface="Arial"/>
            </a:endParaRPr>
          </a:p>
        </p:txBody>
      </p:sp>
      <p:sp>
        <p:nvSpPr>
          <p:cNvPr id="501" name="Google Shape;501;p66"/>
          <p:cNvSpPr txBox="1"/>
          <p:nvPr/>
        </p:nvSpPr>
        <p:spPr>
          <a:xfrm>
            <a:off x="5764025" y="2786175"/>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THREATS</a:t>
            </a:r>
            <a:endParaRPr b="1" i="0" sz="2400" u="none" cap="none" strike="noStrike">
              <a:solidFill>
                <a:srgbClr val="CC0000"/>
              </a:solidFill>
              <a:latin typeface="Arial"/>
              <a:ea typeface="Arial"/>
              <a:cs typeface="Arial"/>
              <a:sym typeface="Arial"/>
            </a:endParaRPr>
          </a:p>
        </p:txBody>
      </p:sp>
      <p:sp>
        <p:nvSpPr>
          <p:cNvPr id="502" name="Google Shape;502;p66"/>
          <p:cNvSpPr txBox="1"/>
          <p:nvPr/>
        </p:nvSpPr>
        <p:spPr>
          <a:xfrm>
            <a:off x="730950" y="2725128"/>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OPPORTUNITIES</a:t>
            </a:r>
            <a:endParaRPr b="1" i="0" sz="2400" u="none" cap="none" strike="noStrike">
              <a:solidFill>
                <a:srgbClr val="38761D"/>
              </a:solidFill>
              <a:latin typeface="Arial"/>
              <a:ea typeface="Arial"/>
              <a:cs typeface="Arial"/>
              <a:sym typeface="Arial"/>
            </a:endParaRPr>
          </a:p>
        </p:txBody>
      </p:sp>
      <p:sp>
        <p:nvSpPr>
          <p:cNvPr id="503" name="Google Shape;503;p66"/>
          <p:cNvSpPr txBox="1"/>
          <p:nvPr/>
        </p:nvSpPr>
        <p:spPr>
          <a:xfrm>
            <a:off x="5459225" y="531525"/>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WEAKNESSES</a:t>
            </a:r>
            <a:endParaRPr b="1" i="0" sz="2400" u="none" cap="none" strike="noStrike">
              <a:solidFill>
                <a:srgbClr val="CC0000"/>
              </a:solidFill>
              <a:latin typeface="Arial"/>
              <a:ea typeface="Arial"/>
              <a:cs typeface="Arial"/>
              <a:sym typeface="Arial"/>
            </a:endParaRPr>
          </a:p>
        </p:txBody>
      </p:sp>
      <p:sp>
        <p:nvSpPr>
          <p:cNvPr id="504" name="Google Shape;504;p66"/>
          <p:cNvSpPr txBox="1"/>
          <p:nvPr/>
        </p:nvSpPr>
        <p:spPr>
          <a:xfrm>
            <a:off x="1071578" y="863"/>
            <a:ext cx="6921794" cy="49241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2000" u="none" cap="none" strike="noStrike">
                <a:solidFill>
                  <a:srgbClr val="0C5ADB"/>
                </a:solidFill>
                <a:latin typeface="Arial"/>
                <a:ea typeface="Arial"/>
                <a:cs typeface="Arial"/>
                <a:sym typeface="Arial"/>
              </a:rPr>
              <a:t>SELF-HELP SWOT Analysis for Personal Life (Example)</a:t>
            </a:r>
            <a:endParaRPr b="1" i="0" sz="2000" u="none" cap="none" strike="noStrike">
              <a:solidFill>
                <a:srgbClr val="0C5ADB"/>
              </a:solidFill>
              <a:latin typeface="Arial"/>
              <a:ea typeface="Arial"/>
              <a:cs typeface="Arial"/>
              <a:sym typeface="Arial"/>
            </a:endParaRPr>
          </a:p>
        </p:txBody>
      </p:sp>
      <p:sp>
        <p:nvSpPr>
          <p:cNvPr id="505" name="Google Shape;505;p66"/>
          <p:cNvSpPr/>
          <p:nvPr/>
        </p:nvSpPr>
        <p:spPr>
          <a:xfrm>
            <a:off x="439457" y="1068661"/>
            <a:ext cx="4011387" cy="1631216"/>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Self-Awareness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You recognize your emotions, patterns, and needs.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Resilience</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Able to bounce back from setbacks and adapt to change.</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Willingness to Improve</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Actively seeking personal growth, knowledge, and mental clarity.</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Supportive Relationships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Have friends/family who encourage and support your goals.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Time Management Skills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Capable of prioritizing tasks and creating structure when needed.</a:t>
            </a:r>
            <a:endParaRPr/>
          </a:p>
        </p:txBody>
      </p:sp>
      <p:sp>
        <p:nvSpPr>
          <p:cNvPr id="506" name="Google Shape;506;p66"/>
          <p:cNvSpPr/>
          <p:nvPr/>
        </p:nvSpPr>
        <p:spPr>
          <a:xfrm>
            <a:off x="4532475" y="978181"/>
            <a:ext cx="4529894" cy="1785104"/>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Procrastination</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Delay in taking action despite knowing the importance of certain tasks.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Inconsistent Routines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Struggle with maintaining daily healthy habits (e.g., sleep, exercise, journaling).</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Overthinking or Self-Doubt</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Tendency to overanalyze, leading to mental fatigue and missed opportunities.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Difficulty Saying “No”</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May take on too much, affecting boundaries and self-care.</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Fear of Judgment or Failure</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Sometimes prevents you from fully expressing or investing in your potential.</a:t>
            </a:r>
            <a:endParaRPr/>
          </a:p>
        </p:txBody>
      </p:sp>
      <p:sp>
        <p:nvSpPr>
          <p:cNvPr id="507" name="Google Shape;507;p66"/>
          <p:cNvSpPr/>
          <p:nvPr/>
        </p:nvSpPr>
        <p:spPr>
          <a:xfrm>
            <a:off x="326950" y="3122038"/>
            <a:ext cx="4072019" cy="1938992"/>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Building a Growth Mindset</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Embrace failures as lessons and stay open to new experiences.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Learning New Skills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Time to learn practical or creative skills that support career and personal development (e.g., cooking, mindfulness, financial literacy).</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Joining Supportive Communities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Being part of groups that align with your goals (fitness clubs, reading circles, entrepreneur meetups, etc.).</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Therapy or Coaching</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Seeking professional support for emotional clarity and direction.</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Establishing Morning/Evening Rituals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Small habit stacking can lead to major life transformations.</a:t>
            </a:r>
            <a:endParaRPr/>
          </a:p>
        </p:txBody>
      </p:sp>
      <p:sp>
        <p:nvSpPr>
          <p:cNvPr id="508" name="Google Shape;508;p66"/>
          <p:cNvSpPr/>
          <p:nvPr/>
        </p:nvSpPr>
        <p:spPr>
          <a:xfrm>
            <a:off x="4653037" y="3410111"/>
            <a:ext cx="4203883" cy="1569660"/>
          </a:xfrm>
          <a:prstGeom prst="rect">
            <a:avLst/>
          </a:prstGeom>
          <a:noFill/>
          <a:ln>
            <a:noFill/>
          </a:ln>
        </p:spPr>
        <p:txBody>
          <a:bodyPr anchorCtr="0" anchor="ctr" bIns="45700" lIns="91425" spcFirstLastPara="1" rIns="91425" wrap="square" tIns="45700">
            <a:spAutoFit/>
          </a:bodyPr>
          <a:lstStyle/>
          <a:p>
            <a:pPr indent="-50800" lvl="0" marL="0" marR="0" rtl="0" algn="l">
              <a:lnSpc>
                <a:spcPct val="100000"/>
              </a:lnSpc>
              <a:spcBef>
                <a:spcPts val="0"/>
              </a:spcBef>
              <a:spcAft>
                <a:spcPts val="0"/>
              </a:spcAft>
              <a:buClr>
                <a:schemeClr val="dk1"/>
              </a:buClr>
              <a:buSzPts val="800"/>
              <a:buFont typeface="Arial"/>
              <a:buChar char="•"/>
            </a:pPr>
            <a:r>
              <a:rPr b="1" i="0" lang="en-US" sz="800" u="none" cap="none" strike="noStrike">
                <a:solidFill>
                  <a:schemeClr val="dk1"/>
                </a:solidFill>
                <a:latin typeface="Arial"/>
                <a:ea typeface="Arial"/>
                <a:cs typeface="Arial"/>
                <a:sym typeface="Arial"/>
              </a:rPr>
              <a:t>Burnout or Chronic Stress</a:t>
            </a:r>
            <a:br>
              <a:rPr b="0" i="0" lang="en-US" sz="800" u="none" cap="none" strike="noStrike">
                <a:solidFill>
                  <a:schemeClr val="dk1"/>
                </a:solidFill>
                <a:latin typeface="Arial"/>
                <a:ea typeface="Arial"/>
                <a:cs typeface="Arial"/>
                <a:sym typeface="Arial"/>
              </a:rPr>
            </a:br>
            <a:r>
              <a:rPr b="0" i="0" lang="en-US" sz="800" u="none" cap="none" strike="noStrike">
                <a:solidFill>
                  <a:schemeClr val="dk1"/>
                </a:solidFill>
                <a:latin typeface="Arial"/>
                <a:ea typeface="Arial"/>
                <a:cs typeface="Arial"/>
                <a:sym typeface="Arial"/>
              </a:rPr>
              <a:t>Neglecting rest and self-care could lead to exhaustion or emotional imbalance.</a:t>
            </a:r>
            <a:endParaRPr/>
          </a:p>
          <a:p>
            <a:pPr indent="-50800" lvl="0" marL="0" marR="0" rtl="0" algn="l">
              <a:lnSpc>
                <a:spcPct val="100000"/>
              </a:lnSpc>
              <a:spcBef>
                <a:spcPts val="0"/>
              </a:spcBef>
              <a:spcAft>
                <a:spcPts val="0"/>
              </a:spcAft>
              <a:buClr>
                <a:schemeClr val="dk1"/>
              </a:buClr>
              <a:buSzPts val="800"/>
              <a:buFont typeface="Arial"/>
              <a:buChar char="•"/>
            </a:pPr>
            <a:r>
              <a:rPr b="1" i="0" lang="en-US" sz="800" u="none" cap="none" strike="noStrike">
                <a:solidFill>
                  <a:schemeClr val="dk1"/>
                </a:solidFill>
                <a:latin typeface="Arial"/>
                <a:ea typeface="Arial"/>
                <a:cs typeface="Arial"/>
                <a:sym typeface="Arial"/>
              </a:rPr>
              <a:t>Toxic Relationships</a:t>
            </a:r>
            <a:br>
              <a:rPr b="0" i="0" lang="en-US" sz="800" u="none" cap="none" strike="noStrike">
                <a:solidFill>
                  <a:schemeClr val="dk1"/>
                </a:solidFill>
                <a:latin typeface="Arial"/>
                <a:ea typeface="Arial"/>
                <a:cs typeface="Arial"/>
                <a:sym typeface="Arial"/>
              </a:rPr>
            </a:br>
            <a:r>
              <a:rPr b="0" i="0" lang="en-US" sz="800" u="none" cap="none" strike="noStrike">
                <a:solidFill>
                  <a:schemeClr val="dk1"/>
                </a:solidFill>
                <a:latin typeface="Arial"/>
                <a:ea typeface="Arial"/>
                <a:cs typeface="Arial"/>
                <a:sym typeface="Arial"/>
              </a:rPr>
              <a:t>Being surrounded by negative or unsupportive people can drain your energy and confidence.</a:t>
            </a:r>
            <a:endParaRPr/>
          </a:p>
          <a:p>
            <a:pPr indent="-50800" lvl="0" marL="0" marR="0" rtl="0" algn="l">
              <a:lnSpc>
                <a:spcPct val="100000"/>
              </a:lnSpc>
              <a:spcBef>
                <a:spcPts val="0"/>
              </a:spcBef>
              <a:spcAft>
                <a:spcPts val="0"/>
              </a:spcAft>
              <a:buClr>
                <a:schemeClr val="dk1"/>
              </a:buClr>
              <a:buSzPts val="800"/>
              <a:buFont typeface="Arial"/>
              <a:buChar char="•"/>
            </a:pPr>
            <a:r>
              <a:rPr b="1" i="0" lang="en-US" sz="800" u="none" cap="none" strike="noStrike">
                <a:solidFill>
                  <a:schemeClr val="dk1"/>
                </a:solidFill>
                <a:latin typeface="Arial"/>
                <a:ea typeface="Arial"/>
                <a:cs typeface="Arial"/>
                <a:sym typeface="Arial"/>
              </a:rPr>
              <a:t>Information Overload</a:t>
            </a:r>
            <a:br>
              <a:rPr b="0" i="0" lang="en-US" sz="800" u="none" cap="none" strike="noStrike">
                <a:solidFill>
                  <a:schemeClr val="dk1"/>
                </a:solidFill>
                <a:latin typeface="Arial"/>
                <a:ea typeface="Arial"/>
                <a:cs typeface="Arial"/>
                <a:sym typeface="Arial"/>
              </a:rPr>
            </a:br>
            <a:r>
              <a:rPr b="0" i="0" lang="en-US" sz="800" u="none" cap="none" strike="noStrike">
                <a:solidFill>
                  <a:schemeClr val="dk1"/>
                </a:solidFill>
                <a:latin typeface="Arial"/>
                <a:ea typeface="Arial"/>
                <a:cs typeface="Arial"/>
                <a:sym typeface="Arial"/>
              </a:rPr>
              <a:t>Consuming too much social media or self-help content without applying it can lead to confusion and comparison.</a:t>
            </a:r>
            <a:endParaRPr/>
          </a:p>
          <a:p>
            <a:pPr indent="-50800" lvl="0" marL="0" marR="0" rtl="0" algn="l">
              <a:lnSpc>
                <a:spcPct val="100000"/>
              </a:lnSpc>
              <a:spcBef>
                <a:spcPts val="0"/>
              </a:spcBef>
              <a:spcAft>
                <a:spcPts val="0"/>
              </a:spcAft>
              <a:buClr>
                <a:schemeClr val="dk1"/>
              </a:buClr>
              <a:buSzPts val="800"/>
              <a:buFont typeface="Arial"/>
              <a:buChar char="•"/>
            </a:pPr>
            <a:r>
              <a:rPr b="1" i="0" lang="en-US" sz="800" u="none" cap="none" strike="noStrike">
                <a:solidFill>
                  <a:schemeClr val="dk1"/>
                </a:solidFill>
                <a:latin typeface="Arial"/>
                <a:ea typeface="Arial"/>
                <a:cs typeface="Arial"/>
                <a:sym typeface="Arial"/>
              </a:rPr>
              <a:t>Unrealistic Expectations</a:t>
            </a:r>
            <a:br>
              <a:rPr b="0" i="0" lang="en-US" sz="800" u="none" cap="none" strike="noStrike">
                <a:solidFill>
                  <a:schemeClr val="dk1"/>
                </a:solidFill>
                <a:latin typeface="Arial"/>
                <a:ea typeface="Arial"/>
                <a:cs typeface="Arial"/>
                <a:sym typeface="Arial"/>
              </a:rPr>
            </a:br>
            <a:r>
              <a:rPr b="0" i="0" lang="en-US" sz="800" u="none" cap="none" strike="noStrike">
                <a:solidFill>
                  <a:schemeClr val="dk1"/>
                </a:solidFill>
                <a:latin typeface="Arial"/>
                <a:ea typeface="Arial"/>
                <a:cs typeface="Arial"/>
                <a:sym typeface="Arial"/>
              </a:rPr>
              <a:t>Expecting fast results without appreciating the small wins along the way.</a:t>
            </a:r>
            <a:endParaRPr/>
          </a:p>
          <a:p>
            <a:pPr indent="-50800" lvl="0" marL="0" marR="0" rtl="0" algn="l">
              <a:lnSpc>
                <a:spcPct val="100000"/>
              </a:lnSpc>
              <a:spcBef>
                <a:spcPts val="0"/>
              </a:spcBef>
              <a:spcAft>
                <a:spcPts val="0"/>
              </a:spcAft>
              <a:buClr>
                <a:schemeClr val="dk1"/>
              </a:buClr>
              <a:buSzPts val="800"/>
              <a:buFont typeface="Arial"/>
              <a:buChar char="•"/>
            </a:pPr>
            <a:r>
              <a:rPr b="1" i="0" lang="en-US" sz="800" u="none" cap="none" strike="noStrike">
                <a:solidFill>
                  <a:schemeClr val="dk1"/>
                </a:solidFill>
                <a:latin typeface="Arial"/>
                <a:ea typeface="Arial"/>
                <a:cs typeface="Arial"/>
                <a:sym typeface="Arial"/>
              </a:rPr>
              <a:t>Health Neglect</a:t>
            </a:r>
            <a:br>
              <a:rPr b="0" i="0" lang="en-US" sz="800" u="none" cap="none" strike="noStrike">
                <a:solidFill>
                  <a:schemeClr val="dk1"/>
                </a:solidFill>
                <a:latin typeface="Arial"/>
                <a:ea typeface="Arial"/>
                <a:cs typeface="Arial"/>
                <a:sym typeface="Arial"/>
              </a:rPr>
            </a:br>
            <a:r>
              <a:rPr b="0" i="0" lang="en-US" sz="800" u="none" cap="none" strike="noStrike">
                <a:solidFill>
                  <a:schemeClr val="dk1"/>
                </a:solidFill>
                <a:latin typeface="Arial"/>
                <a:ea typeface="Arial"/>
                <a:cs typeface="Arial"/>
                <a:sym typeface="Arial"/>
              </a:rPr>
              <a:t>Ignoring physical/mental wellness signs due to a busy lifestyle or avoidance.</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cxnSp>
        <p:nvCxnSpPr>
          <p:cNvPr id="513" name="Google Shape;513;p67"/>
          <p:cNvCxnSpPr/>
          <p:nvPr/>
        </p:nvCxnSpPr>
        <p:spPr>
          <a:xfrm>
            <a:off x="4511475" y="379125"/>
            <a:ext cx="42000" cy="4625100"/>
          </a:xfrm>
          <a:prstGeom prst="straightConnector1">
            <a:avLst/>
          </a:prstGeom>
          <a:noFill/>
          <a:ln cap="flat" cmpd="sng" w="9525">
            <a:solidFill>
              <a:schemeClr val="dk2"/>
            </a:solidFill>
            <a:prstDash val="solid"/>
            <a:round/>
            <a:headEnd len="sm" w="sm" type="none"/>
            <a:tailEnd len="sm" w="sm" type="none"/>
          </a:ln>
        </p:spPr>
      </p:cxnSp>
      <p:cxnSp>
        <p:nvCxnSpPr>
          <p:cNvPr id="514" name="Google Shape;514;p67"/>
          <p:cNvCxnSpPr/>
          <p:nvPr/>
        </p:nvCxnSpPr>
        <p:spPr>
          <a:xfrm>
            <a:off x="378825" y="2861550"/>
            <a:ext cx="8226900" cy="0"/>
          </a:xfrm>
          <a:prstGeom prst="straightConnector1">
            <a:avLst/>
          </a:prstGeom>
          <a:noFill/>
          <a:ln cap="flat" cmpd="sng" w="9525">
            <a:solidFill>
              <a:schemeClr val="dk2"/>
            </a:solidFill>
            <a:prstDash val="solid"/>
            <a:round/>
            <a:headEnd len="sm" w="sm" type="none"/>
            <a:tailEnd len="sm" w="sm" type="none"/>
          </a:ln>
        </p:spPr>
      </p:cxnSp>
      <p:sp>
        <p:nvSpPr>
          <p:cNvPr id="515" name="Google Shape;515;p67"/>
          <p:cNvSpPr txBox="1"/>
          <p:nvPr/>
        </p:nvSpPr>
        <p:spPr>
          <a:xfrm>
            <a:off x="1167081" y="385516"/>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STRENGTHS</a:t>
            </a:r>
            <a:endParaRPr b="1" i="0" sz="2400" u="none" cap="none" strike="noStrike">
              <a:solidFill>
                <a:srgbClr val="38761D"/>
              </a:solidFill>
              <a:latin typeface="Arial"/>
              <a:ea typeface="Arial"/>
              <a:cs typeface="Arial"/>
              <a:sym typeface="Arial"/>
            </a:endParaRPr>
          </a:p>
        </p:txBody>
      </p:sp>
      <p:sp>
        <p:nvSpPr>
          <p:cNvPr id="516" name="Google Shape;516;p67"/>
          <p:cNvSpPr txBox="1"/>
          <p:nvPr/>
        </p:nvSpPr>
        <p:spPr>
          <a:xfrm>
            <a:off x="5764025" y="2786175"/>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THREATS</a:t>
            </a:r>
            <a:endParaRPr b="1" i="0" sz="2400" u="none" cap="none" strike="noStrike">
              <a:solidFill>
                <a:srgbClr val="CC0000"/>
              </a:solidFill>
              <a:latin typeface="Arial"/>
              <a:ea typeface="Arial"/>
              <a:cs typeface="Arial"/>
              <a:sym typeface="Arial"/>
            </a:endParaRPr>
          </a:p>
        </p:txBody>
      </p:sp>
      <p:sp>
        <p:nvSpPr>
          <p:cNvPr id="517" name="Google Shape;517;p67"/>
          <p:cNvSpPr txBox="1"/>
          <p:nvPr/>
        </p:nvSpPr>
        <p:spPr>
          <a:xfrm>
            <a:off x="730950" y="2725128"/>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OPPORTUNITIES</a:t>
            </a:r>
            <a:endParaRPr b="1" i="0" sz="2400" u="none" cap="none" strike="noStrike">
              <a:solidFill>
                <a:srgbClr val="38761D"/>
              </a:solidFill>
              <a:latin typeface="Arial"/>
              <a:ea typeface="Arial"/>
              <a:cs typeface="Arial"/>
              <a:sym typeface="Arial"/>
            </a:endParaRPr>
          </a:p>
        </p:txBody>
      </p:sp>
      <p:sp>
        <p:nvSpPr>
          <p:cNvPr id="518" name="Google Shape;518;p67"/>
          <p:cNvSpPr txBox="1"/>
          <p:nvPr/>
        </p:nvSpPr>
        <p:spPr>
          <a:xfrm>
            <a:off x="5544900" y="307349"/>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WEAKNESSES</a:t>
            </a:r>
            <a:endParaRPr b="1" i="0" sz="2400" u="none" cap="none" strike="noStrike">
              <a:solidFill>
                <a:srgbClr val="CC0000"/>
              </a:solidFill>
              <a:latin typeface="Arial"/>
              <a:ea typeface="Arial"/>
              <a:cs typeface="Arial"/>
              <a:sym typeface="Arial"/>
            </a:endParaRPr>
          </a:p>
        </p:txBody>
      </p:sp>
      <p:sp>
        <p:nvSpPr>
          <p:cNvPr id="519" name="Google Shape;519;p67"/>
          <p:cNvSpPr txBox="1"/>
          <p:nvPr/>
        </p:nvSpPr>
        <p:spPr>
          <a:xfrm>
            <a:off x="611787" y="64509"/>
            <a:ext cx="8082499" cy="46163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1800" u="none" cap="none" strike="noStrike">
                <a:solidFill>
                  <a:srgbClr val="0C5ADB"/>
                </a:solidFill>
                <a:latin typeface="Arial"/>
                <a:ea typeface="Arial"/>
                <a:cs typeface="Arial"/>
                <a:sym typeface="Arial"/>
              </a:rPr>
              <a:t>Home-Based Pastry Business – SWOT (with personal life balance focus)</a:t>
            </a:r>
            <a:endParaRPr b="1" i="0" sz="1800" u="none" cap="none" strike="noStrike">
              <a:solidFill>
                <a:srgbClr val="0C5ADB"/>
              </a:solidFill>
              <a:latin typeface="Arial"/>
              <a:ea typeface="Arial"/>
              <a:cs typeface="Arial"/>
              <a:sym typeface="Arial"/>
            </a:endParaRPr>
          </a:p>
        </p:txBody>
      </p:sp>
      <p:sp>
        <p:nvSpPr>
          <p:cNvPr id="520" name="Google Shape;520;p67"/>
          <p:cNvSpPr/>
          <p:nvPr/>
        </p:nvSpPr>
        <p:spPr>
          <a:xfrm>
            <a:off x="357265" y="894121"/>
            <a:ext cx="4011387" cy="1785104"/>
          </a:xfrm>
          <a:prstGeom prst="rect">
            <a:avLst/>
          </a:prstGeom>
          <a:noFill/>
          <a:ln>
            <a:noFill/>
          </a:ln>
        </p:spPr>
        <p:txBody>
          <a:bodyPr anchorCtr="0" anchor="ctr" bIns="45700" lIns="91425" spcFirstLastPara="1" rIns="91425" wrap="square" tIns="45700">
            <a:spAutoFit/>
          </a:bodyPr>
          <a:lstStyle/>
          <a:p>
            <a:pPr indent="-171450" lvl="0" marL="17145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Low Start-up Cost</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Operate from home with minimal equipment and space.</a:t>
            </a:r>
            <a:endParaRPr/>
          </a:p>
          <a:p>
            <a:pPr indent="-171450" lvl="0" marL="17145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Flexible Working Hours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Better balance between personal and professional life.</a:t>
            </a:r>
            <a:endParaRPr/>
          </a:p>
          <a:p>
            <a:pPr indent="-171450" lvl="0" marL="17145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Custom Orders &amp; Personal Touch</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Builds strong customer loyalty, especially in local neighborhoods.</a:t>
            </a:r>
            <a:endParaRPr/>
          </a:p>
          <a:p>
            <a:pPr indent="-171450" lvl="0" marL="17145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Direct-to-Customer Sales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No middlemen; higher profit margins.</a:t>
            </a:r>
            <a:endParaRPr/>
          </a:p>
          <a:p>
            <a:pPr indent="-171450" lvl="0" marL="17145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Scope for Experimentation</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Freedom to test and introduce new products based on customer feedback.</a:t>
            </a:r>
            <a:endParaRPr b="0" i="0" sz="1000" u="none" cap="none" strike="noStrike">
              <a:solidFill>
                <a:schemeClr val="dk1"/>
              </a:solidFill>
              <a:latin typeface="Arial"/>
              <a:ea typeface="Arial"/>
              <a:cs typeface="Arial"/>
              <a:sym typeface="Arial"/>
            </a:endParaRPr>
          </a:p>
        </p:txBody>
      </p:sp>
      <p:sp>
        <p:nvSpPr>
          <p:cNvPr id="521" name="Google Shape;521;p67"/>
          <p:cNvSpPr/>
          <p:nvPr/>
        </p:nvSpPr>
        <p:spPr>
          <a:xfrm>
            <a:off x="4532475" y="817177"/>
            <a:ext cx="4529894" cy="1938992"/>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Limited Production Capacity</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Challenging to handle large orders alone, especially during festivals or events.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Work-Life Overlap</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Blurred boundaries between home and work may lead to burnout</a:t>
            </a:r>
            <a:r>
              <a:rPr b="1" i="0" lang="en-US" sz="1000" u="none" cap="none" strike="noStrike">
                <a:solidFill>
                  <a:schemeClr val="dk1"/>
                </a:solidFill>
                <a:latin typeface="Arial"/>
                <a:ea typeface="Arial"/>
                <a:cs typeface="Arial"/>
                <a:sym typeface="Arial"/>
              </a:rPr>
              <a:t>.</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Lack of Formal Branding</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May struggle to build a strong brand or compete with established bakeries.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Marketing Limitations</a:t>
            </a:r>
            <a:endParaRPr/>
          </a:p>
          <a:p>
            <a:pPr indent="-63500" lvl="0" marL="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Relying mostly on word of mouth or social media; limited reach without budget.</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Regulatory Hurdles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Need FSSAI licenses, home kitchen hygiene standards, etc.</a:t>
            </a:r>
            <a:endParaRPr b="0" i="0" sz="1000" u="none" cap="none" strike="noStrike">
              <a:solidFill>
                <a:schemeClr val="dk1"/>
              </a:solidFill>
              <a:latin typeface="Arial"/>
              <a:ea typeface="Arial"/>
              <a:cs typeface="Arial"/>
              <a:sym typeface="Arial"/>
            </a:endParaRPr>
          </a:p>
        </p:txBody>
      </p:sp>
      <p:sp>
        <p:nvSpPr>
          <p:cNvPr id="522" name="Google Shape;522;p67"/>
          <p:cNvSpPr/>
          <p:nvPr/>
        </p:nvSpPr>
        <p:spPr>
          <a:xfrm>
            <a:off x="296633" y="3112374"/>
            <a:ext cx="4072019" cy="2092881"/>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a:t>
            </a:r>
            <a:r>
              <a:rPr b="1" i="0" lang="en-US" sz="1000" u="none" cap="none" strike="noStrike">
                <a:solidFill>
                  <a:schemeClr val="dk1"/>
                </a:solidFill>
                <a:latin typeface="Arial"/>
                <a:ea typeface="Arial"/>
                <a:cs typeface="Arial"/>
                <a:sym typeface="Arial"/>
              </a:rPr>
              <a:t>Niche Offerings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Vegan, gluten-free, eggless, healthy pastries – cater to special dietary markets.</a:t>
            </a:r>
            <a:endParaRPr/>
          </a:p>
          <a:p>
            <a:pPr indent="-63500" lvl="0" marL="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a:t>
            </a:r>
            <a:r>
              <a:rPr b="1" i="0" lang="en-US" sz="1000" u="none" cap="none" strike="noStrike">
                <a:solidFill>
                  <a:schemeClr val="dk1"/>
                </a:solidFill>
                <a:latin typeface="Arial"/>
                <a:ea typeface="Arial"/>
                <a:cs typeface="Arial"/>
                <a:sym typeface="Arial"/>
              </a:rPr>
              <a:t>Festival &amp; Celebration Orders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Seasonal spikes for Rakhi, Diwali, Christmas, birthdays, etc.</a:t>
            </a:r>
            <a:endParaRPr/>
          </a:p>
          <a:p>
            <a:pPr indent="-63500" lvl="0" marL="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a:t>
            </a:r>
            <a:r>
              <a:rPr b="1" i="0" lang="en-US" sz="1000" u="none" cap="none" strike="noStrike">
                <a:solidFill>
                  <a:schemeClr val="dk1"/>
                </a:solidFill>
                <a:latin typeface="Arial"/>
                <a:ea typeface="Arial"/>
                <a:cs typeface="Arial"/>
                <a:sym typeface="Arial"/>
              </a:rPr>
              <a:t>Workshops &amp; Online Baking Classes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Add revenue by teaching baking from home or online.</a:t>
            </a:r>
            <a:endParaRPr/>
          </a:p>
          <a:p>
            <a:pPr indent="-63500" lvl="0" marL="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a:t>
            </a:r>
            <a:r>
              <a:rPr b="1" i="0" lang="en-US" sz="1000" u="none" cap="none" strike="noStrike">
                <a:solidFill>
                  <a:schemeClr val="dk1"/>
                </a:solidFill>
                <a:latin typeface="Arial"/>
                <a:ea typeface="Arial"/>
                <a:cs typeface="Arial"/>
                <a:sym typeface="Arial"/>
              </a:rPr>
              <a:t>Social Media Marketing</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Instagram &amp; WhatsApp groups can drive sales and grow loyal customer base.</a:t>
            </a:r>
            <a:endParaRPr/>
          </a:p>
          <a:p>
            <a:pPr indent="-63500" lvl="0" marL="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a:t>
            </a:r>
            <a:r>
              <a:rPr b="1" i="0" lang="en-US" sz="1000" u="none" cap="none" strike="noStrike">
                <a:solidFill>
                  <a:schemeClr val="dk1"/>
                </a:solidFill>
                <a:latin typeface="Arial"/>
                <a:ea typeface="Arial"/>
                <a:cs typeface="Arial"/>
                <a:sym typeface="Arial"/>
              </a:rPr>
              <a:t>Corporate Gifting</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Small batch personalized gift boxes for local businesses.</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523" name="Google Shape;523;p67"/>
          <p:cNvSpPr/>
          <p:nvPr/>
        </p:nvSpPr>
        <p:spPr>
          <a:xfrm>
            <a:off x="4653036" y="3265985"/>
            <a:ext cx="4203883" cy="1631216"/>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.Burnout &amp; Time Pressure</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Personal life may suffer during bulk orders or festivals.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.Dependence on One Person</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If you're ill or unavailable, the entire business halts.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.Delivery/Logistics Challenges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Managing timely and safe delivery from a home base can be difficult.</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.Price Sensitivity</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Customers may compare with larger bakeries and expect lower pricing.</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.Copycats</a:t>
            </a:r>
            <a:endParaRPr/>
          </a:p>
          <a:p>
            <a:pPr indent="0" lvl="0" marL="0" marR="0" rtl="0" algn="l">
              <a:lnSpc>
                <a:spcPct val="100000"/>
              </a:lnSpc>
              <a:spcBef>
                <a:spcPts val="0"/>
              </a:spcBef>
              <a:spcAft>
                <a:spcPts val="0"/>
              </a:spcAft>
              <a:buNone/>
            </a:pPr>
            <a:r>
              <a:rPr b="0" i="0" lang="en-US" sz="1000" u="none" cap="none" strike="noStrike">
                <a:solidFill>
                  <a:schemeClr val="dk1"/>
                </a:solidFill>
                <a:latin typeface="Arial"/>
                <a:ea typeface="Arial"/>
                <a:cs typeface="Arial"/>
                <a:sym typeface="Arial"/>
              </a:rPr>
              <a:t>Easy for others to replicate your products or pricing strategy.</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cxnSp>
        <p:nvCxnSpPr>
          <p:cNvPr id="528" name="Google Shape;528;p68"/>
          <p:cNvCxnSpPr/>
          <p:nvPr/>
        </p:nvCxnSpPr>
        <p:spPr>
          <a:xfrm>
            <a:off x="4511475" y="379125"/>
            <a:ext cx="42000" cy="4625100"/>
          </a:xfrm>
          <a:prstGeom prst="straightConnector1">
            <a:avLst/>
          </a:prstGeom>
          <a:noFill/>
          <a:ln cap="flat" cmpd="sng" w="9525">
            <a:solidFill>
              <a:schemeClr val="dk2"/>
            </a:solidFill>
            <a:prstDash val="solid"/>
            <a:round/>
            <a:headEnd len="sm" w="sm" type="none"/>
            <a:tailEnd len="sm" w="sm" type="none"/>
          </a:ln>
        </p:spPr>
      </p:cxnSp>
      <p:cxnSp>
        <p:nvCxnSpPr>
          <p:cNvPr id="529" name="Google Shape;529;p68"/>
          <p:cNvCxnSpPr/>
          <p:nvPr/>
        </p:nvCxnSpPr>
        <p:spPr>
          <a:xfrm>
            <a:off x="378825" y="2861550"/>
            <a:ext cx="8226900" cy="0"/>
          </a:xfrm>
          <a:prstGeom prst="straightConnector1">
            <a:avLst/>
          </a:prstGeom>
          <a:noFill/>
          <a:ln cap="flat" cmpd="sng" w="9525">
            <a:solidFill>
              <a:schemeClr val="dk2"/>
            </a:solidFill>
            <a:prstDash val="solid"/>
            <a:round/>
            <a:headEnd len="sm" w="sm" type="none"/>
            <a:tailEnd len="sm" w="sm" type="none"/>
          </a:ln>
        </p:spPr>
      </p:cxnSp>
      <p:sp>
        <p:nvSpPr>
          <p:cNvPr id="530" name="Google Shape;530;p68"/>
          <p:cNvSpPr txBox="1"/>
          <p:nvPr/>
        </p:nvSpPr>
        <p:spPr>
          <a:xfrm>
            <a:off x="786773" y="326063"/>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STRENGTHS</a:t>
            </a:r>
            <a:endParaRPr b="1" i="0" sz="2400" u="none" cap="none" strike="noStrike">
              <a:solidFill>
                <a:srgbClr val="38761D"/>
              </a:solidFill>
              <a:latin typeface="Arial"/>
              <a:ea typeface="Arial"/>
              <a:cs typeface="Arial"/>
              <a:sym typeface="Arial"/>
            </a:endParaRPr>
          </a:p>
        </p:txBody>
      </p:sp>
      <p:sp>
        <p:nvSpPr>
          <p:cNvPr id="531" name="Google Shape;531;p68"/>
          <p:cNvSpPr txBox="1"/>
          <p:nvPr/>
        </p:nvSpPr>
        <p:spPr>
          <a:xfrm>
            <a:off x="5764025" y="2786175"/>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THREATS</a:t>
            </a:r>
            <a:endParaRPr b="1" i="0" sz="2400" u="none" cap="none" strike="noStrike">
              <a:solidFill>
                <a:srgbClr val="CC0000"/>
              </a:solidFill>
              <a:latin typeface="Arial"/>
              <a:ea typeface="Arial"/>
              <a:cs typeface="Arial"/>
              <a:sym typeface="Arial"/>
            </a:endParaRPr>
          </a:p>
        </p:txBody>
      </p:sp>
      <p:sp>
        <p:nvSpPr>
          <p:cNvPr id="532" name="Google Shape;532;p68"/>
          <p:cNvSpPr txBox="1"/>
          <p:nvPr/>
        </p:nvSpPr>
        <p:spPr>
          <a:xfrm>
            <a:off x="754812" y="2796838"/>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38761D"/>
                </a:solidFill>
                <a:latin typeface="Arial"/>
                <a:ea typeface="Arial"/>
                <a:cs typeface="Arial"/>
                <a:sym typeface="Arial"/>
              </a:rPr>
              <a:t>OPPORTUNITIES</a:t>
            </a:r>
            <a:endParaRPr b="1" i="0" sz="2400" u="none" cap="none" strike="noStrike">
              <a:solidFill>
                <a:srgbClr val="38761D"/>
              </a:solidFill>
              <a:latin typeface="Arial"/>
              <a:ea typeface="Arial"/>
              <a:cs typeface="Arial"/>
              <a:sym typeface="Arial"/>
            </a:endParaRPr>
          </a:p>
        </p:txBody>
      </p:sp>
      <p:sp>
        <p:nvSpPr>
          <p:cNvPr id="533" name="Google Shape;533;p68"/>
          <p:cNvSpPr txBox="1"/>
          <p:nvPr/>
        </p:nvSpPr>
        <p:spPr>
          <a:xfrm>
            <a:off x="5459225" y="326063"/>
            <a:ext cx="27891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C0000"/>
                </a:solidFill>
                <a:latin typeface="Arial"/>
                <a:ea typeface="Arial"/>
                <a:cs typeface="Arial"/>
                <a:sym typeface="Arial"/>
              </a:rPr>
              <a:t>WEAKNESSES</a:t>
            </a:r>
            <a:endParaRPr b="1" i="0" sz="2400" u="none" cap="none" strike="noStrike">
              <a:solidFill>
                <a:srgbClr val="CC0000"/>
              </a:solidFill>
              <a:latin typeface="Arial"/>
              <a:ea typeface="Arial"/>
              <a:cs typeface="Arial"/>
              <a:sym typeface="Arial"/>
            </a:endParaRPr>
          </a:p>
        </p:txBody>
      </p:sp>
      <p:sp>
        <p:nvSpPr>
          <p:cNvPr id="534" name="Google Shape;534;p68"/>
          <p:cNvSpPr txBox="1"/>
          <p:nvPr/>
        </p:nvSpPr>
        <p:spPr>
          <a:xfrm>
            <a:off x="841480" y="15376"/>
            <a:ext cx="7764245" cy="49241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2000" u="none" cap="none" strike="noStrike">
                <a:solidFill>
                  <a:srgbClr val="0C5ADB"/>
                </a:solidFill>
                <a:latin typeface="Arial"/>
                <a:ea typeface="Arial"/>
                <a:cs typeface="Arial"/>
                <a:sym typeface="Arial"/>
              </a:rPr>
              <a:t>Premium Pastry Café – SWOT (with personal life implications)</a:t>
            </a:r>
            <a:endParaRPr b="1" i="0" sz="2000" u="none" cap="none" strike="noStrike">
              <a:solidFill>
                <a:srgbClr val="0C5ADB"/>
              </a:solidFill>
              <a:latin typeface="Arial"/>
              <a:ea typeface="Arial"/>
              <a:cs typeface="Arial"/>
              <a:sym typeface="Arial"/>
            </a:endParaRPr>
          </a:p>
        </p:txBody>
      </p:sp>
      <p:sp>
        <p:nvSpPr>
          <p:cNvPr id="535" name="Google Shape;535;p68"/>
          <p:cNvSpPr/>
          <p:nvPr/>
        </p:nvSpPr>
        <p:spPr>
          <a:xfrm>
            <a:off x="70500" y="963948"/>
            <a:ext cx="4535216" cy="1631216"/>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Strong Brand Building Potential</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High-end presentation, ambiance, and product quality create customer recall.</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Dine-In Experience</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Adds value beyond the product, justifying premium pricing.</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High Profit Margins on Premium Products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Designer pastries, custom desserts, and beverages offer better margins.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Instagrammable Environment</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Drives organic social media marketing and influencer collaborations.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Multiple Revenue Streams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Dining, takeaway, online orders, catering, and event hosting.</a:t>
            </a:r>
            <a:endParaRPr/>
          </a:p>
        </p:txBody>
      </p:sp>
      <p:sp>
        <p:nvSpPr>
          <p:cNvPr id="536" name="Google Shape;536;p68"/>
          <p:cNvSpPr/>
          <p:nvPr/>
        </p:nvSpPr>
        <p:spPr>
          <a:xfrm>
            <a:off x="4638458" y="1047192"/>
            <a:ext cx="4304383" cy="1631216"/>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High Initial Investment</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Rent, interiors, staff, equipment – large upfront capital needed.</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Long Working Hours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Daily operations demand full-time commitment; less personal time.</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Dependence on Location</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Walk-ins depend on visibility, footfall, and surrounding businesses.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Staffing &amp; Training</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Skilled pastry chefs and trained front-end staff are hard to find and retain.</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Fixed Costs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High monthly operational expenses (rent, utilities, salaries).</a:t>
            </a:r>
            <a:endParaRPr/>
          </a:p>
        </p:txBody>
      </p:sp>
      <p:sp>
        <p:nvSpPr>
          <p:cNvPr id="537" name="Google Shape;537;p68"/>
          <p:cNvSpPr/>
          <p:nvPr/>
        </p:nvSpPr>
        <p:spPr>
          <a:xfrm>
            <a:off x="215849" y="3340275"/>
            <a:ext cx="4286751" cy="1631216"/>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Luxury Gifting &amp; Event Tie-Ups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Weddings, corporate events, festivals – premium demand.</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Menu Expansion</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Add coffee, desserts, breakfast – increase footfall and order value.</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Brand Extensions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Launch merchandise, baking classes, recipe books, frozen product lines.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Loyalty Programs &amp; Subscriptions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Reward repeat customers, create consistent monthly income.</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Franchising or Pop-ups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Expand to new areas via cloud kitchens or franchise models.</a:t>
            </a:r>
            <a:endParaRPr/>
          </a:p>
        </p:txBody>
      </p:sp>
      <p:sp>
        <p:nvSpPr>
          <p:cNvPr id="538" name="Google Shape;538;p68"/>
          <p:cNvSpPr/>
          <p:nvPr/>
        </p:nvSpPr>
        <p:spPr>
          <a:xfrm>
            <a:off x="4502600" y="3417219"/>
            <a:ext cx="4633000" cy="1477328"/>
          </a:xfrm>
          <a:prstGeom prst="rect">
            <a:avLst/>
          </a:prstGeom>
          <a:noFill/>
          <a:ln>
            <a:noFill/>
          </a:ln>
        </p:spPr>
        <p:txBody>
          <a:bodyPr anchorCtr="0" anchor="ctr" bIns="45700" lIns="91425" spcFirstLastPara="1" rIns="91425" wrap="square" tIns="45700">
            <a:spAutoFit/>
          </a:bodyPr>
          <a:lstStyle/>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Work-Life Imbalance</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Managing a café is time-intensive and emotionally taxing.</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Economic Slowdowns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Luxury food is a discretionary spend – easily affected by inflation or downturns.</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Changing Trends</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Constant need to innovate or risk becoming outdated.</a:t>
            </a:r>
            <a:endParaRPr/>
          </a:p>
          <a:p>
            <a:pPr indent="-63500" lvl="0" marL="0" marR="0" rtl="0" algn="l">
              <a:lnSpc>
                <a:spcPct val="100000"/>
              </a:lnSpc>
              <a:spcBef>
                <a:spcPts val="0"/>
              </a:spcBef>
              <a:spcAft>
                <a:spcPts val="0"/>
              </a:spcAft>
              <a:buClr>
                <a:schemeClr val="dk1"/>
              </a:buClr>
              <a:buSzPts val="1000"/>
              <a:buFont typeface="Arial"/>
              <a:buChar char="•"/>
            </a:pPr>
            <a:r>
              <a:rPr b="1" i="0" lang="en-US" sz="1000" u="none" cap="none" strike="noStrike">
                <a:solidFill>
                  <a:schemeClr val="dk1"/>
                </a:solidFill>
                <a:latin typeface="Arial"/>
                <a:ea typeface="Arial"/>
                <a:cs typeface="Arial"/>
                <a:sym typeface="Arial"/>
              </a:rPr>
              <a:t>Food Safety and Legal Compliance</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Any mishap can damage reputation or lead to legal penalties.</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69"/>
          <p:cNvSpPr txBox="1"/>
          <p:nvPr>
            <p:ph type="title"/>
          </p:nvPr>
        </p:nvSpPr>
        <p:spPr>
          <a:xfrm>
            <a:off x="185575" y="2768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US" sz="3220">
                <a:solidFill>
                  <a:srgbClr val="0000FF"/>
                </a:solidFill>
              </a:rPr>
              <a:t>OTHER SWOT ANALYSIS THAT YOU COULD DO</a:t>
            </a:r>
            <a:endParaRPr b="1" sz="3220">
              <a:solidFill>
                <a:srgbClr val="0000FF"/>
              </a:solidFill>
            </a:endParaRPr>
          </a:p>
        </p:txBody>
      </p:sp>
      <p:sp>
        <p:nvSpPr>
          <p:cNvPr id="544" name="Google Shape;544;p69"/>
          <p:cNvSpPr txBox="1"/>
          <p:nvPr>
            <p:ph idx="1" type="body"/>
          </p:nvPr>
        </p:nvSpPr>
        <p:spPr>
          <a:xfrm>
            <a:off x="311700" y="1584425"/>
            <a:ext cx="8520600" cy="2984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800"/>
              <a:buNone/>
            </a:pPr>
            <a:r>
              <a:rPr lang="en-US" sz="2400"/>
              <a:t>SWOT Analysis on your competitors: Will help you make strategies </a:t>
            </a:r>
            <a:r>
              <a:rPr lang="en-US" sz="2400">
                <a:solidFill>
                  <a:srgbClr val="212322"/>
                </a:solidFill>
                <a:highlight>
                  <a:srgbClr val="FFFFFF"/>
                </a:highlight>
              </a:rPr>
              <a:t>on how to position themselves against competitors</a:t>
            </a:r>
            <a:endParaRPr sz="2400">
              <a:solidFill>
                <a:srgbClr val="212322"/>
              </a:solidFill>
              <a:highlight>
                <a:srgbClr val="FFFFFF"/>
              </a:highlight>
            </a:endParaRPr>
          </a:p>
          <a:p>
            <a:pPr indent="0" lvl="0" marL="0" rtl="0" algn="l">
              <a:lnSpc>
                <a:spcPct val="115000"/>
              </a:lnSpc>
              <a:spcBef>
                <a:spcPts val="1200"/>
              </a:spcBef>
              <a:spcAft>
                <a:spcPts val="0"/>
              </a:spcAft>
              <a:buSzPts val="1800"/>
              <a:buNone/>
            </a:pPr>
            <a:r>
              <a:rPr lang="en-US" sz="2400"/>
              <a:t>SWOT Analysis on your product: Will help you make strategies </a:t>
            </a:r>
            <a:r>
              <a:rPr lang="en-US" sz="2400">
                <a:solidFill>
                  <a:srgbClr val="212322"/>
                </a:solidFill>
                <a:highlight>
                  <a:srgbClr val="FFFFFF"/>
                </a:highlight>
              </a:rPr>
              <a:t>on how to position your product in the market</a:t>
            </a:r>
            <a:endParaRPr sz="2400">
              <a:solidFill>
                <a:srgbClr val="212322"/>
              </a:solidFill>
              <a:highlight>
                <a:srgbClr val="FFFFFF"/>
              </a:highlight>
            </a:endParaRPr>
          </a:p>
          <a:p>
            <a:pPr indent="0" lvl="0" marL="0" rtl="0" algn="l">
              <a:lnSpc>
                <a:spcPct val="115000"/>
              </a:lnSpc>
              <a:spcBef>
                <a:spcPts val="1200"/>
              </a:spcBef>
              <a:spcAft>
                <a:spcPts val="1200"/>
              </a:spcAft>
              <a:buClr>
                <a:schemeClr val="dk1"/>
              </a:buClr>
              <a:buSzPts val="1100"/>
              <a:buFont typeface="Arial"/>
              <a:buNone/>
            </a:pPr>
            <a:r>
              <a:rPr lang="en-US" sz="2400"/>
              <a:t>SWOT Analysis on your team: Will help you make strategies </a:t>
            </a:r>
            <a:r>
              <a:rPr lang="en-US" sz="2400">
                <a:solidFill>
                  <a:srgbClr val="212322"/>
                </a:solidFill>
                <a:highlight>
                  <a:srgbClr val="FFFFFF"/>
                </a:highlight>
              </a:rPr>
              <a:t>on how to hire people in your team</a:t>
            </a:r>
            <a:endParaRPr sz="2400">
              <a:solidFill>
                <a:srgbClr val="212322"/>
              </a:solidFill>
              <a:highlight>
                <a:srgbClr val="FFFFFF"/>
              </a:high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70"/>
          <p:cNvSpPr txBox="1"/>
          <p:nvPr/>
        </p:nvSpPr>
        <p:spPr>
          <a:xfrm>
            <a:off x="434900" y="442025"/>
            <a:ext cx="8436900" cy="1354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800"/>
              <a:buFont typeface="Arial"/>
              <a:buNone/>
            </a:pPr>
            <a:r>
              <a:rPr b="1" i="0" lang="en-US" sz="3800" u="none" cap="none" strike="noStrike">
                <a:solidFill>
                  <a:srgbClr val="0000FF"/>
                </a:solidFill>
                <a:latin typeface="Arial"/>
                <a:ea typeface="Arial"/>
                <a:cs typeface="Arial"/>
                <a:sym typeface="Arial"/>
              </a:rPr>
              <a:t>IF YOU ARE A CHEF, DON'T START A RESTAURANT WITHOUT A HELP</a:t>
            </a:r>
            <a:endParaRPr b="1" i="0" sz="3800" u="none" cap="none" strike="noStrike">
              <a:solidFill>
                <a:srgbClr val="0000FF"/>
              </a:solidFill>
              <a:latin typeface="Arial"/>
              <a:ea typeface="Arial"/>
              <a:cs typeface="Arial"/>
              <a:sym typeface="Arial"/>
            </a:endParaRPr>
          </a:p>
        </p:txBody>
      </p:sp>
      <p:sp>
        <p:nvSpPr>
          <p:cNvPr id="550" name="Google Shape;550;p70"/>
          <p:cNvSpPr txBox="1"/>
          <p:nvPr/>
        </p:nvSpPr>
        <p:spPr>
          <a:xfrm>
            <a:off x="206250" y="2102975"/>
            <a:ext cx="8731500" cy="18777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Focus on and enjoy what you deliver the best, and build up a team who could do their jobs best.</a:t>
            </a:r>
            <a:endParaRPr b="0" i="0" sz="2200"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Partnering with people who are best at finance management and / or people management benefits the new venture to run longer miles and enable the Chef to achieve his goals.</a:t>
            </a:r>
            <a:endParaRPr b="0" i="0" sz="2200" u="none" cap="none" strike="noStrike">
              <a:solidFill>
                <a:srgbClr val="000000"/>
              </a:solidFill>
              <a:latin typeface="Arial"/>
              <a:ea typeface="Arial"/>
              <a:cs typeface="Arial"/>
              <a:sym typeface="Arial"/>
            </a:endParaRPr>
          </a:p>
        </p:txBody>
      </p:sp>
      <p:sp>
        <p:nvSpPr>
          <p:cNvPr id="551" name="Google Shape;551;p70"/>
          <p:cNvSpPr txBox="1"/>
          <p:nvPr/>
        </p:nvSpPr>
        <p:spPr>
          <a:xfrm>
            <a:off x="262500" y="4135125"/>
            <a:ext cx="86190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Example: Whitecaps Co Founders- They complement each other in running their business and achieving their dreams.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pic>
        <p:nvPicPr>
          <p:cNvPr id="556" name="Google Shape;556;p71"/>
          <p:cNvPicPr preferRelativeResize="0"/>
          <p:nvPr/>
        </p:nvPicPr>
        <p:blipFill rotWithShape="1">
          <a:blip r:embed="rId3">
            <a:alphaModFix/>
          </a:blip>
          <a:srcRect b="0" l="0" r="0" t="0"/>
          <a:stretch/>
        </p:blipFill>
        <p:spPr>
          <a:xfrm>
            <a:off x="274000" y="97425"/>
            <a:ext cx="2778050" cy="4164101"/>
          </a:xfrm>
          <a:prstGeom prst="rect">
            <a:avLst/>
          </a:prstGeom>
          <a:noFill/>
          <a:ln>
            <a:noFill/>
          </a:ln>
        </p:spPr>
      </p:pic>
      <p:pic>
        <p:nvPicPr>
          <p:cNvPr id="557" name="Google Shape;557;p71"/>
          <p:cNvPicPr preferRelativeResize="0"/>
          <p:nvPr/>
        </p:nvPicPr>
        <p:blipFill rotWithShape="1">
          <a:blip r:embed="rId4">
            <a:alphaModFix/>
          </a:blip>
          <a:srcRect b="0" l="0" r="0" t="0"/>
          <a:stretch/>
        </p:blipFill>
        <p:spPr>
          <a:xfrm>
            <a:off x="6086275" y="194719"/>
            <a:ext cx="2778050" cy="4164106"/>
          </a:xfrm>
          <a:prstGeom prst="rect">
            <a:avLst/>
          </a:prstGeom>
          <a:noFill/>
          <a:ln>
            <a:noFill/>
          </a:ln>
        </p:spPr>
      </p:pic>
      <p:sp>
        <p:nvSpPr>
          <p:cNvPr id="558" name="Google Shape;558;p71"/>
          <p:cNvSpPr txBox="1"/>
          <p:nvPr/>
        </p:nvSpPr>
        <p:spPr>
          <a:xfrm>
            <a:off x="6086275" y="4358825"/>
            <a:ext cx="3076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30434"/>
              </a:lnSpc>
              <a:spcBef>
                <a:spcPts val="0"/>
              </a:spcBef>
              <a:spcAft>
                <a:spcPts val="0"/>
              </a:spcAft>
              <a:buClr>
                <a:srgbClr val="000000"/>
              </a:buClr>
              <a:buSzPts val="3000"/>
              <a:buFont typeface="Arial"/>
              <a:buNone/>
            </a:pPr>
            <a:r>
              <a:rPr b="0" i="1" lang="en-US" sz="3000" u="none" cap="none" strike="noStrike">
                <a:solidFill>
                  <a:srgbClr val="414141"/>
                </a:solidFill>
                <a:highlight>
                  <a:srgbClr val="FFFFFF"/>
                </a:highlight>
                <a:latin typeface="Arial"/>
                <a:ea typeface="Arial"/>
                <a:cs typeface="Arial"/>
                <a:sym typeface="Arial"/>
              </a:rPr>
              <a:t>Vedkiran KR</a:t>
            </a:r>
            <a:endParaRPr b="0" i="0" sz="1400" u="none" cap="none" strike="noStrike">
              <a:solidFill>
                <a:srgbClr val="000000"/>
              </a:solidFill>
              <a:latin typeface="Arial"/>
              <a:ea typeface="Arial"/>
              <a:cs typeface="Arial"/>
              <a:sym typeface="Arial"/>
            </a:endParaRPr>
          </a:p>
        </p:txBody>
      </p:sp>
      <p:sp>
        <p:nvSpPr>
          <p:cNvPr id="559" name="Google Shape;559;p71"/>
          <p:cNvSpPr txBox="1"/>
          <p:nvPr/>
        </p:nvSpPr>
        <p:spPr>
          <a:xfrm>
            <a:off x="328325" y="4261525"/>
            <a:ext cx="36966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30434"/>
              </a:lnSpc>
              <a:spcBef>
                <a:spcPts val="0"/>
              </a:spcBef>
              <a:spcAft>
                <a:spcPts val="0"/>
              </a:spcAft>
              <a:buClr>
                <a:srgbClr val="000000"/>
              </a:buClr>
              <a:buSzPts val="3000"/>
              <a:buFont typeface="Arial"/>
              <a:buNone/>
            </a:pPr>
            <a:r>
              <a:rPr b="0" i="1" lang="en-US" sz="3000" u="none" cap="none" strike="noStrike">
                <a:solidFill>
                  <a:srgbClr val="414141"/>
                </a:solidFill>
                <a:highlight>
                  <a:srgbClr val="FFFFFF"/>
                </a:highlight>
                <a:latin typeface="Arial"/>
                <a:ea typeface="Arial"/>
                <a:cs typeface="Arial"/>
                <a:sym typeface="Arial"/>
              </a:rPr>
              <a:t>Chef Arvind </a:t>
            </a:r>
            <a:endParaRPr b="0" i="0" sz="1400" u="none" cap="none" strike="noStrike">
              <a:solidFill>
                <a:srgbClr val="000000"/>
              </a:solidFill>
              <a:latin typeface="Arial"/>
              <a:ea typeface="Arial"/>
              <a:cs typeface="Arial"/>
              <a:sym typeface="Arial"/>
            </a:endParaRPr>
          </a:p>
        </p:txBody>
      </p:sp>
      <p:sp>
        <p:nvSpPr>
          <p:cNvPr id="560" name="Google Shape;560;p71"/>
          <p:cNvSpPr txBox="1"/>
          <p:nvPr/>
        </p:nvSpPr>
        <p:spPr>
          <a:xfrm>
            <a:off x="3064100" y="522075"/>
            <a:ext cx="3000000" cy="350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414141"/>
                </a:solidFill>
                <a:highlight>
                  <a:srgbClr val="FFFFFF"/>
                </a:highlight>
                <a:latin typeface="Arial"/>
                <a:ea typeface="Arial"/>
                <a:cs typeface="Arial"/>
                <a:sym typeface="Arial"/>
              </a:rPr>
              <a:t>Ved Believes- “One has to only dream and then start to work towards that dream. Don’t stop for what the world believes unless, it is what you believe too.”</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2"/>
          <p:cNvSpPr txBox="1"/>
          <p:nvPr/>
        </p:nvSpPr>
        <p:spPr>
          <a:xfrm>
            <a:off x="556000" y="1160125"/>
            <a:ext cx="8343900" cy="3201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50"/>
              <a:buFont typeface="Arial"/>
              <a:buNone/>
            </a:pPr>
            <a:r>
              <a:rPr b="0" i="0" lang="en-US" sz="2450" u="none" cap="none" strike="noStrike">
                <a:solidFill>
                  <a:schemeClr val="dk1"/>
                </a:solidFill>
                <a:highlight>
                  <a:srgbClr val="FFFFFF"/>
                </a:highlight>
                <a:latin typeface="Arial"/>
                <a:ea typeface="Arial"/>
                <a:cs typeface="Arial"/>
                <a:sym typeface="Arial"/>
              </a:rPr>
              <a:t>Establishment of an International Pastry School in India with a </a:t>
            </a:r>
            <a:r>
              <a:rPr b="1" i="0" lang="en-US" sz="2450" u="none" cap="none" strike="noStrike">
                <a:solidFill>
                  <a:schemeClr val="dk1"/>
                </a:solidFill>
                <a:highlight>
                  <a:srgbClr val="FFFFFF"/>
                </a:highlight>
                <a:latin typeface="Arial"/>
                <a:ea typeface="Arial"/>
                <a:cs typeface="Arial"/>
                <a:sym typeface="Arial"/>
              </a:rPr>
              <a:t>mission to impart the same level of skills and knowledge in culinary</a:t>
            </a:r>
            <a:r>
              <a:rPr b="0" i="0" lang="en-US" sz="2450" u="none" cap="none" strike="noStrike">
                <a:solidFill>
                  <a:schemeClr val="dk1"/>
                </a:solidFill>
                <a:highlight>
                  <a:srgbClr val="FFFFFF"/>
                </a:highlight>
                <a:latin typeface="Arial"/>
                <a:ea typeface="Arial"/>
                <a:cs typeface="Arial"/>
                <a:sym typeface="Arial"/>
              </a:rPr>
              <a:t> </a:t>
            </a:r>
            <a:r>
              <a:rPr b="1" i="0" lang="en-US" sz="2450" u="none" cap="none" strike="noStrike">
                <a:solidFill>
                  <a:schemeClr val="dk1"/>
                </a:solidFill>
                <a:highlight>
                  <a:srgbClr val="FFFFFF"/>
                </a:highlight>
                <a:latin typeface="Arial"/>
                <a:ea typeface="Arial"/>
                <a:cs typeface="Arial"/>
                <a:sym typeface="Arial"/>
              </a:rPr>
              <a:t>as is found in some of the best International Culinary Schools</a:t>
            </a:r>
            <a:r>
              <a:rPr b="0" i="0" lang="en-US" sz="2450" u="none" cap="none" strike="noStrike">
                <a:solidFill>
                  <a:schemeClr val="dk1"/>
                </a:solidFill>
                <a:highlight>
                  <a:srgbClr val="FFFFFF"/>
                </a:highlight>
                <a:latin typeface="Arial"/>
                <a:ea typeface="Arial"/>
                <a:cs typeface="Arial"/>
                <a:sym typeface="Arial"/>
              </a:rPr>
              <a:t>, and to establish an umbrella brand that offers world-class products across varied categories to the Indian palette.</a:t>
            </a:r>
            <a:endParaRPr b="0" i="0" sz="2450" u="none" cap="none" strike="noStrike">
              <a:solidFill>
                <a:schemeClr val="dk1"/>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50"/>
              <a:buFont typeface="Arial"/>
              <a:buNone/>
            </a:pPr>
            <a:r>
              <a:t/>
            </a:r>
            <a:endParaRPr b="0" i="0" sz="2450" u="none" cap="none" strike="noStrike">
              <a:solidFill>
                <a:schemeClr val="dk1"/>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2450"/>
              <a:buFont typeface="Arial"/>
              <a:buNone/>
            </a:pPr>
            <a:r>
              <a:rPr b="0" i="0" lang="en-US" sz="2450" u="none" cap="none" strike="noStrike">
                <a:solidFill>
                  <a:schemeClr val="dk1"/>
                </a:solidFill>
                <a:highlight>
                  <a:srgbClr val="FFFFFF"/>
                </a:highlight>
                <a:latin typeface="Arial"/>
                <a:ea typeface="Arial"/>
                <a:cs typeface="Arial"/>
                <a:sym typeface="Arial"/>
              </a:rPr>
              <a:t>Ever since its inception in 2016</a:t>
            </a:r>
            <a:endParaRPr b="0" i="0" sz="2450" u="none" cap="none" strike="noStrike">
              <a:solidFill>
                <a:schemeClr val="dk1"/>
              </a:solidFill>
              <a:highlight>
                <a:srgbClr val="FFFFFF"/>
              </a:highlight>
              <a:latin typeface="Arial"/>
              <a:ea typeface="Arial"/>
              <a:cs typeface="Arial"/>
              <a:sym typeface="Arial"/>
            </a:endParaRPr>
          </a:p>
        </p:txBody>
      </p:sp>
      <p:sp>
        <p:nvSpPr>
          <p:cNvPr id="566" name="Google Shape;566;p72"/>
          <p:cNvSpPr txBox="1"/>
          <p:nvPr/>
        </p:nvSpPr>
        <p:spPr>
          <a:xfrm>
            <a:off x="1077100" y="210950"/>
            <a:ext cx="73017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0000FF"/>
                </a:solidFill>
                <a:latin typeface="Arial"/>
                <a:ea typeface="Arial"/>
                <a:cs typeface="Arial"/>
                <a:sym typeface="Arial"/>
              </a:rPr>
              <a:t>THEY STARTED WITH A MISSION</a:t>
            </a:r>
            <a:endParaRPr b="1" i="0" sz="3200" u="none" cap="none" strike="noStrike">
              <a:solidFill>
                <a:srgbClr val="0000FF"/>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g3e00e34ac6d_0_18"/>
          <p:cNvPicPr preferRelativeResize="0"/>
          <p:nvPr/>
        </p:nvPicPr>
        <p:blipFill>
          <a:blip r:embed="rId3">
            <a:alphaModFix/>
          </a:blip>
          <a:stretch>
            <a:fillRect/>
          </a:stretch>
        </p:blipFill>
        <p:spPr>
          <a:xfrm>
            <a:off x="1290638" y="110725"/>
            <a:ext cx="6562726" cy="492205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graphicFrame>
        <p:nvGraphicFramePr>
          <p:cNvPr id="576" name="Google Shape;576;g3e00e34ac6d_0_27"/>
          <p:cNvGraphicFramePr/>
          <p:nvPr/>
        </p:nvGraphicFramePr>
        <p:xfrm>
          <a:off x="457200" y="1960895"/>
          <a:ext cx="3000000" cy="3000000"/>
        </p:xfrm>
        <a:graphic>
          <a:graphicData uri="http://schemas.openxmlformats.org/drawingml/2006/table">
            <a:tbl>
              <a:tblPr>
                <a:noFill/>
                <a:tableStyleId>{70BC3839-C011-47EA-B5F8-1E50B384C30C}</a:tableStyleId>
              </a:tblPr>
              <a:tblGrid>
                <a:gridCol w="4114800"/>
                <a:gridCol w="4114800"/>
              </a:tblGrid>
              <a:tr h="171450">
                <a:tc>
                  <a:txBody>
                    <a:bodyPr/>
                    <a:lstStyle/>
                    <a:p>
                      <a:pPr indent="0" lvl="0" marL="0" marR="0" rtl="0" algn="l">
                        <a:spcBef>
                          <a:spcPts val="0"/>
                        </a:spcBef>
                        <a:spcAft>
                          <a:spcPts val="0"/>
                        </a:spcAft>
                        <a:buNone/>
                      </a:pPr>
                      <a:r>
                        <a:rPr b="1" lang="en-US" sz="1400" u="none" cap="none" strike="noStrike"/>
                        <a:t>Cost Head</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Approx Cost (₹)</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Space (Home / Shared Kitchen)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0 – 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Basic Equipment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10,000 – 50,000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Raw Ingredients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15,000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Packaging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Marketing (Online Ads, Listings)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20,000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Licenses &amp; Registration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2,000 – 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Miscellaneous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577" name="Google Shape;577;g3e00e34ac6d_0_27"/>
          <p:cNvSpPr/>
          <p:nvPr/>
        </p:nvSpPr>
        <p:spPr>
          <a:xfrm>
            <a:off x="457200" y="1315148"/>
            <a:ext cx="7434900" cy="484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Low Budget Setup (Home / Cloud Kitchen Model)</a:t>
            </a:r>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Ideal for: Swiggy/Zomato-only kitchens, small baking units</a:t>
            </a:r>
            <a:endParaRPr/>
          </a:p>
        </p:txBody>
      </p:sp>
      <p:sp>
        <p:nvSpPr>
          <p:cNvPr id="578" name="Google Shape;578;g3e00e34ac6d_0_27"/>
          <p:cNvSpPr txBox="1"/>
          <p:nvPr/>
        </p:nvSpPr>
        <p:spPr>
          <a:xfrm>
            <a:off x="1294420" y="76901"/>
            <a:ext cx="7005600" cy="1077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200" u="none" cap="none" strike="noStrike">
                <a:solidFill>
                  <a:schemeClr val="dk1"/>
                </a:solidFill>
                <a:latin typeface="Arial"/>
                <a:ea typeface="Arial"/>
                <a:cs typeface="Arial"/>
                <a:sym typeface="Arial"/>
              </a:rPr>
              <a:t>STARTUP COST BREAKDOWN (FOOD BUSINESS)</a:t>
            </a:r>
            <a:endParaRPr b="0" i="0" sz="3200" u="none" cap="none" strike="noStrike">
              <a:solidFill>
                <a:schemeClr val="dk1"/>
              </a:solidFill>
              <a:latin typeface="Calibri"/>
              <a:ea typeface="Calibri"/>
              <a:cs typeface="Calibri"/>
              <a:sym typeface="Calibri"/>
            </a:endParaRPr>
          </a:p>
        </p:txBody>
      </p:sp>
      <p:sp>
        <p:nvSpPr>
          <p:cNvPr id="579" name="Google Shape;579;g3e00e34ac6d_0_27"/>
          <p:cNvSpPr txBox="1"/>
          <p:nvPr/>
        </p:nvSpPr>
        <p:spPr>
          <a:xfrm>
            <a:off x="3973503" y="4499429"/>
            <a:ext cx="39186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chemeClr val="dk1"/>
                </a:solidFill>
                <a:latin typeface="Calibri"/>
                <a:ea typeface="Calibri"/>
                <a:cs typeface="Calibri"/>
                <a:sym typeface="Calibri"/>
              </a:rPr>
              <a:t>Total (Low Range): ₹30,000 – ₹1,00,000</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g3e00e34ac6d_0_34"/>
          <p:cNvSpPr txBox="1"/>
          <p:nvPr/>
        </p:nvSpPr>
        <p:spPr>
          <a:xfrm>
            <a:off x="1069145" y="10552"/>
            <a:ext cx="69636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dk1"/>
                </a:solidFill>
                <a:latin typeface="Calibri"/>
                <a:ea typeface="Calibri"/>
                <a:cs typeface="Calibri"/>
                <a:sym typeface="Calibri"/>
              </a:rPr>
              <a:t>Mid-Level Setup </a:t>
            </a:r>
            <a:endParaRPr b="1" sz="26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2600">
                <a:solidFill>
                  <a:schemeClr val="dk1"/>
                </a:solidFill>
                <a:latin typeface="Calibri"/>
                <a:ea typeface="Calibri"/>
                <a:cs typeface="Calibri"/>
                <a:sym typeface="Calibri"/>
              </a:rPr>
              <a:t>(Small Bakery / Café / Cloud Kitchen with Staff)</a:t>
            </a:r>
            <a:endParaRPr sz="100"/>
          </a:p>
        </p:txBody>
      </p:sp>
      <p:graphicFrame>
        <p:nvGraphicFramePr>
          <p:cNvPr id="585" name="Google Shape;585;g3e00e34ac6d_0_34"/>
          <p:cNvGraphicFramePr/>
          <p:nvPr/>
        </p:nvGraphicFramePr>
        <p:xfrm>
          <a:off x="368423" y="1116913"/>
          <a:ext cx="3000000" cy="3000000"/>
        </p:xfrm>
        <a:graphic>
          <a:graphicData uri="http://schemas.openxmlformats.org/drawingml/2006/table">
            <a:tbl>
              <a:tblPr>
                <a:noFill/>
                <a:tableStyleId>{70BC3839-C011-47EA-B5F8-1E50B384C30C}</a:tableStyleId>
              </a:tblPr>
              <a:tblGrid>
                <a:gridCol w="4114800"/>
                <a:gridCol w="4114800"/>
              </a:tblGrid>
              <a:tr h="171450">
                <a:tc>
                  <a:txBody>
                    <a:bodyPr/>
                    <a:lstStyle/>
                    <a:p>
                      <a:pPr indent="0" lvl="0" marL="0" marR="0" rtl="0" algn="l">
                        <a:spcBef>
                          <a:spcPts val="0"/>
                        </a:spcBef>
                        <a:spcAft>
                          <a:spcPts val="0"/>
                        </a:spcAft>
                        <a:buNone/>
                      </a:pPr>
                      <a:r>
                        <a:rPr b="1" lang="en-US" sz="1400"/>
                        <a:t>Cost Head</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Approx Cost (₹)</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Rent Deposit + Interiors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50,000 – 2,00,000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Equipment (Ovens, Mixers, Fridge)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1,00,000 – 4,00,000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Ingredients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20,000 – 50,000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Packaging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10,000 – 30,000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Branding + Marketing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20,000 – 1,00,000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Licenses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20,000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Staff Setup</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30,000 – 1,00,000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586" name="Google Shape;586;g3e00e34ac6d_0_34"/>
          <p:cNvSpPr/>
          <p:nvPr/>
        </p:nvSpPr>
        <p:spPr>
          <a:xfrm>
            <a:off x="4483223" y="3499801"/>
            <a:ext cx="3091500" cy="276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Total: ₹2 Lakhs – ₹8 Lakhs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g3e00e34ac6d_0_40"/>
          <p:cNvSpPr txBox="1"/>
          <p:nvPr/>
        </p:nvSpPr>
        <p:spPr>
          <a:xfrm>
            <a:off x="295423" y="134481"/>
            <a:ext cx="85953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Premium Café / Branded Bakery Setup</a:t>
            </a:r>
            <a:endParaRPr sz="1000"/>
          </a:p>
        </p:txBody>
      </p:sp>
      <p:graphicFrame>
        <p:nvGraphicFramePr>
          <p:cNvPr id="592" name="Google Shape;592;g3e00e34ac6d_0_40"/>
          <p:cNvGraphicFramePr/>
          <p:nvPr/>
        </p:nvGraphicFramePr>
        <p:xfrm>
          <a:off x="782828" y="935966"/>
          <a:ext cx="3000000" cy="3000000"/>
        </p:xfrm>
        <a:graphic>
          <a:graphicData uri="http://schemas.openxmlformats.org/drawingml/2006/table">
            <a:tbl>
              <a:tblPr>
                <a:noFill/>
                <a:tableStyleId>{70BC3839-C011-47EA-B5F8-1E50B384C30C}</a:tableStyleId>
              </a:tblPr>
              <a:tblGrid>
                <a:gridCol w="4114800"/>
                <a:gridCol w="4114800"/>
              </a:tblGrid>
              <a:tr h="171450">
                <a:tc>
                  <a:txBody>
                    <a:bodyPr/>
                    <a:lstStyle/>
                    <a:p>
                      <a:pPr indent="0" lvl="0" marL="0" marR="0" rtl="0" algn="l">
                        <a:spcBef>
                          <a:spcPts val="0"/>
                        </a:spcBef>
                        <a:spcAft>
                          <a:spcPts val="0"/>
                        </a:spcAft>
                        <a:buNone/>
                      </a:pPr>
                      <a:r>
                        <a:rPr b="1" lang="en-US" sz="1400"/>
                        <a:t>Cost Head</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Approx Cost (₹)</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Interiors + Ambience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 – 10 Lakhs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Equipment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 – 15 Lakhs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Rent Deposit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 – 5 Lakhs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Staff + Operations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 – 3 Lakhs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Branding + Launch Marketing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 – 3 Lakhs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Licenses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20,000 – 50,000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593" name="Google Shape;593;g3e00e34ac6d_0_40"/>
          <p:cNvSpPr/>
          <p:nvPr/>
        </p:nvSpPr>
        <p:spPr>
          <a:xfrm>
            <a:off x="4572008" y="3064631"/>
            <a:ext cx="3481800" cy="415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Total: ₹10 Lakhs – ₹30+ Lakhs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graphicFrame>
        <p:nvGraphicFramePr>
          <p:cNvPr id="598" name="Google Shape;598;g3e00e34ac6d_0_46"/>
          <p:cNvGraphicFramePr/>
          <p:nvPr/>
        </p:nvGraphicFramePr>
        <p:xfrm>
          <a:off x="457200" y="1513702"/>
          <a:ext cx="3000000" cy="3000000"/>
        </p:xfrm>
        <a:graphic>
          <a:graphicData uri="http://schemas.openxmlformats.org/drawingml/2006/table">
            <a:tbl>
              <a:tblPr>
                <a:noFill/>
                <a:tableStyleId>{70BC3839-C011-47EA-B5F8-1E50B384C30C}</a:tableStyleId>
              </a:tblPr>
              <a:tblGrid>
                <a:gridCol w="2743200"/>
                <a:gridCol w="2743200"/>
                <a:gridCol w="2743200"/>
              </a:tblGrid>
              <a:tr h="171450">
                <a:tc>
                  <a:txBody>
                    <a:bodyPr/>
                    <a:lstStyle/>
                    <a:p>
                      <a:pPr indent="0" lvl="0" marL="0" marR="0" rtl="0" algn="l">
                        <a:spcBef>
                          <a:spcPts val="0"/>
                        </a:spcBef>
                        <a:spcAft>
                          <a:spcPts val="0"/>
                        </a:spcAft>
                        <a:buNone/>
                      </a:pPr>
                      <a:r>
                        <a:rPr b="1" lang="en-US" sz="1500"/>
                        <a:t>License Type</a:t>
                      </a:r>
                      <a:endParaRPr b="1" sz="12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500"/>
                        <a:t>Eligibility</a:t>
                      </a:r>
                      <a:endParaRPr b="1" sz="12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500"/>
                        <a:t>Fee (₹/Year)</a:t>
                      </a:r>
                      <a:endParaRPr b="1" sz="12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Basic Registration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Turnover &lt; ₹12 Lakhs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State License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₹12 Lakhs – ₹20 Crore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₹2,000 – ₹5,000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Central License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&gt; ₹20 Crore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₹7,500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599" name="Google Shape;599;g3e00e34ac6d_0_46"/>
          <p:cNvGraphicFramePr/>
          <p:nvPr/>
        </p:nvGraphicFramePr>
        <p:xfrm>
          <a:off x="457200" y="3323911"/>
          <a:ext cx="3000000" cy="3000000"/>
        </p:xfrm>
        <a:graphic>
          <a:graphicData uri="http://schemas.openxmlformats.org/drawingml/2006/table">
            <a:tbl>
              <a:tblPr>
                <a:noFill/>
                <a:tableStyleId>{70BC3839-C011-47EA-B5F8-1E50B384C30C}</a:tableStyleId>
              </a:tblPr>
              <a:tblGrid>
                <a:gridCol w="4114800"/>
                <a:gridCol w="4114800"/>
              </a:tblGrid>
              <a:tr h="171450">
                <a:tc>
                  <a:txBody>
                    <a:bodyPr/>
                    <a:lstStyle/>
                    <a:p>
                      <a:pPr indent="0" lvl="0" marL="0" marR="0" rtl="0" algn="l">
                        <a:spcBef>
                          <a:spcPts val="0"/>
                        </a:spcBef>
                        <a:spcAft>
                          <a:spcPts val="0"/>
                        </a:spcAft>
                        <a:buNone/>
                      </a:pPr>
                      <a:r>
                        <a:rPr b="1" lang="en-US" sz="1500"/>
                        <a:t>Item</a:t>
                      </a:r>
                      <a:endParaRPr b="1" sz="12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500"/>
                        <a:t>Cost (₹)</a:t>
                      </a:r>
                      <a:endParaRPr b="1" sz="12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Documentation + Consultant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2,000 – 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Renewal (1–5 years)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Same as license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Modification Fees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00" name="Google Shape;600;g3e00e34ac6d_0_46"/>
          <p:cNvSpPr/>
          <p:nvPr/>
        </p:nvSpPr>
        <p:spPr>
          <a:xfrm>
            <a:off x="457200" y="670174"/>
            <a:ext cx="7609800" cy="484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About Food Safety and Standards Authority of India</a:t>
            </a:r>
            <a:endParaRPr/>
          </a:p>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License Types &amp; Fees</a:t>
            </a:r>
            <a:endParaRPr/>
          </a:p>
        </p:txBody>
      </p:sp>
      <p:sp>
        <p:nvSpPr>
          <p:cNvPr id="601" name="Google Shape;601;g3e00e34ac6d_0_46"/>
          <p:cNvSpPr/>
          <p:nvPr/>
        </p:nvSpPr>
        <p:spPr>
          <a:xfrm>
            <a:off x="457200" y="2840813"/>
            <a:ext cx="8011500" cy="34200"/>
          </a:xfrm>
          <a:prstGeom prst="rect">
            <a:avLst/>
          </a:prstGeom>
          <a:solidFill>
            <a:srgbClr val="00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2" name="Google Shape;602;g3e00e34ac6d_0_46"/>
          <p:cNvSpPr/>
          <p:nvPr/>
        </p:nvSpPr>
        <p:spPr>
          <a:xfrm>
            <a:off x="457200" y="2875025"/>
            <a:ext cx="8011500" cy="484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700" u="none" cap="none" strike="noStrike">
                <a:solidFill>
                  <a:schemeClr val="dk1"/>
                </a:solidFill>
                <a:latin typeface="Arial"/>
                <a:ea typeface="Arial"/>
                <a:cs typeface="Arial"/>
                <a:sym typeface="Arial"/>
              </a:rPr>
              <a:t>Additional Costs (Realistic)</a:t>
            </a:r>
            <a:endParaRPr b="1" i="0" sz="2300" u="none" cap="none" strike="noStrike">
              <a:solidFill>
                <a:schemeClr val="dk1"/>
              </a:solidFill>
            </a:endParaRPr>
          </a:p>
        </p:txBody>
      </p:sp>
      <p:sp>
        <p:nvSpPr>
          <p:cNvPr id="603" name="Google Shape;603;g3e00e34ac6d_0_46"/>
          <p:cNvSpPr txBox="1"/>
          <p:nvPr/>
        </p:nvSpPr>
        <p:spPr>
          <a:xfrm>
            <a:off x="1178100" y="148925"/>
            <a:ext cx="72906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Arial"/>
                <a:ea typeface="Arial"/>
                <a:cs typeface="Arial"/>
                <a:sym typeface="Arial"/>
              </a:rPr>
              <a:t>FSSAI LICENSE COST (OFFICIAL STRUCTURE)</a:t>
            </a:r>
            <a:endParaRPr sz="2400">
              <a:solidFill>
                <a:schemeClr val="dk1"/>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graphicFrame>
        <p:nvGraphicFramePr>
          <p:cNvPr id="608" name="Google Shape;608;g3e00e34ac6d_0_55"/>
          <p:cNvGraphicFramePr/>
          <p:nvPr/>
        </p:nvGraphicFramePr>
        <p:xfrm>
          <a:off x="338775" y="1509274"/>
          <a:ext cx="3000000" cy="3000000"/>
        </p:xfrm>
        <a:graphic>
          <a:graphicData uri="http://schemas.openxmlformats.org/drawingml/2006/table">
            <a:tbl>
              <a:tblPr>
                <a:noFill/>
                <a:tableStyleId>{70BC3839-C011-47EA-B5F8-1E50B384C30C}</a:tableStyleId>
              </a:tblPr>
              <a:tblGrid>
                <a:gridCol w="4114800"/>
                <a:gridCol w="4114800"/>
              </a:tblGrid>
              <a:tr h="171450">
                <a:tc>
                  <a:txBody>
                    <a:bodyPr/>
                    <a:lstStyle/>
                    <a:p>
                      <a:pPr indent="0" lvl="0" marL="0" marR="0" rtl="0" algn="l">
                        <a:spcBef>
                          <a:spcPts val="0"/>
                        </a:spcBef>
                        <a:spcAft>
                          <a:spcPts val="0"/>
                        </a:spcAft>
                        <a:buNone/>
                      </a:pPr>
                      <a:r>
                        <a:rPr b="1" lang="en-US" sz="1600"/>
                        <a:t>License</a:t>
                      </a:r>
                      <a:endParaRPr b="1" sz="13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600"/>
                        <a:t>Cost (₹)</a:t>
                      </a:r>
                      <a:endParaRPr b="1" sz="13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FSSAI</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 – 7,500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GST Registration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Free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Shop &amp; Establishment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 – 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Fire License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50,000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Municipal / BBMP Trade License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25,000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09" name="Google Shape;609;g3e00e34ac6d_0_55"/>
          <p:cNvSpPr/>
          <p:nvPr/>
        </p:nvSpPr>
        <p:spPr>
          <a:xfrm>
            <a:off x="190650" y="193602"/>
            <a:ext cx="8762700" cy="1102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Arial"/>
              <a:buNone/>
            </a:pPr>
            <a:r>
              <a:rPr b="1" i="0" lang="en-US" sz="2900" u="none" cap="none" strike="noStrike">
                <a:solidFill>
                  <a:schemeClr val="dk1"/>
                </a:solidFill>
                <a:latin typeface="Arial"/>
                <a:ea typeface="Arial"/>
                <a:cs typeface="Arial"/>
                <a:sym typeface="Arial"/>
              </a:rPr>
              <a:t>OTHER REQUIRED LICENSES (</a:t>
            </a:r>
            <a:r>
              <a:rPr b="1" i="0" lang="en-US" sz="2500" u="none" cap="none" strike="noStrike">
                <a:solidFill>
                  <a:schemeClr val="dk1"/>
                </a:solidFill>
                <a:latin typeface="Arial"/>
                <a:ea typeface="Arial"/>
                <a:cs typeface="Arial"/>
                <a:sym typeface="Arial"/>
              </a:rPr>
              <a:t>IMPORTANT)</a:t>
            </a:r>
            <a:endParaRPr b="1" i="0" sz="25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4400"/>
              <a:buFont typeface="Arial"/>
              <a:buNone/>
            </a:pPr>
            <a:r>
              <a:rPr b="0" i="0" lang="en-US" sz="2500" u="none" cap="none" strike="noStrike">
                <a:solidFill>
                  <a:schemeClr val="dk1"/>
                </a:solidFill>
                <a:latin typeface="Arial"/>
                <a:ea typeface="Arial"/>
                <a:cs typeface="Arial"/>
                <a:sym typeface="Arial"/>
              </a:rPr>
              <a:t>these</a:t>
            </a:r>
            <a:r>
              <a:rPr b="0" i="0" lang="en-US" sz="2900" u="none" cap="none" strike="noStrike">
                <a:solidFill>
                  <a:schemeClr val="dk1"/>
                </a:solidFill>
                <a:latin typeface="Arial"/>
                <a:ea typeface="Arial"/>
                <a:cs typeface="Arial"/>
                <a:sym typeface="Arial"/>
              </a:rPr>
              <a:t> are mandatory:</a:t>
            </a:r>
            <a:endParaRPr b="0" i="0" sz="2900" u="none" cap="none" strike="noStrike">
              <a:solidFill>
                <a:schemeClr val="dk1"/>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graphicFrame>
        <p:nvGraphicFramePr>
          <p:cNvPr id="614" name="Google Shape;614;g3e00e34ac6d_0_60"/>
          <p:cNvGraphicFramePr/>
          <p:nvPr/>
        </p:nvGraphicFramePr>
        <p:xfrm>
          <a:off x="253957" y="731523"/>
          <a:ext cx="3000000" cy="3000000"/>
        </p:xfrm>
        <a:graphic>
          <a:graphicData uri="http://schemas.openxmlformats.org/drawingml/2006/table">
            <a:tbl>
              <a:tblPr>
                <a:noFill/>
                <a:tableStyleId>{70BC3839-C011-47EA-B5F8-1E50B384C30C}</a:tableStyleId>
              </a:tblPr>
              <a:tblGrid>
                <a:gridCol w="4114800"/>
                <a:gridCol w="4114800"/>
              </a:tblGrid>
              <a:tr h="171450">
                <a:tc>
                  <a:txBody>
                    <a:bodyPr/>
                    <a:lstStyle/>
                    <a:p>
                      <a:pPr indent="0" lvl="0" marL="0" marR="0" rtl="0" algn="l">
                        <a:spcBef>
                          <a:spcPts val="0"/>
                        </a:spcBef>
                        <a:spcAft>
                          <a:spcPts val="0"/>
                        </a:spcAft>
                        <a:buNone/>
                      </a:pPr>
                      <a:r>
                        <a:rPr b="1" lang="en-US" sz="1600"/>
                        <a:t>Business Type</a:t>
                      </a:r>
                      <a:endParaRPr b="1" sz="13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600"/>
                        <a:t>Total Cost</a:t>
                      </a:r>
                      <a:endParaRPr b="1" sz="13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Home Cloud Kitchen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₹30K – ₹1L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Small Bakery / Kitchen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₹2L – ₹8L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Premium Café</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₹10L – ₹30L+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15" name="Google Shape;615;g3e00e34ac6d_0_60"/>
          <p:cNvSpPr/>
          <p:nvPr/>
        </p:nvSpPr>
        <p:spPr>
          <a:xfrm>
            <a:off x="541605" y="-110058"/>
            <a:ext cx="8412600" cy="992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000"/>
              <a:buFont typeface="Arial"/>
              <a:buNone/>
            </a:pPr>
            <a:r>
              <a:rPr b="1" i="0" lang="en-US" sz="2800" u="none" cap="none" strike="noStrike">
                <a:solidFill>
                  <a:schemeClr val="dk1"/>
                </a:solidFill>
                <a:latin typeface="Arial"/>
                <a:ea typeface="Arial"/>
                <a:cs typeface="Arial"/>
                <a:sym typeface="Arial"/>
              </a:rPr>
              <a:t>REALISTIC TOTAL STARTUP SUMMARY</a:t>
            </a:r>
            <a:endParaRPr b="0" i="0" sz="2800" u="none" cap="none" strike="noStrike">
              <a:solidFill>
                <a:schemeClr val="dk1"/>
              </a:solidFill>
              <a:latin typeface="Arial"/>
              <a:ea typeface="Arial"/>
              <a:cs typeface="Arial"/>
              <a:sym typeface="Arial"/>
            </a:endParaRPr>
          </a:p>
        </p:txBody>
      </p:sp>
      <p:sp>
        <p:nvSpPr>
          <p:cNvPr id="616" name="Google Shape;616;g3e00e34ac6d_0_60"/>
          <p:cNvSpPr txBox="1"/>
          <p:nvPr/>
        </p:nvSpPr>
        <p:spPr>
          <a:xfrm>
            <a:off x="321657" y="2246571"/>
            <a:ext cx="4994400" cy="286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IMPORTANT INSIGHTS (VERY PRACTICAL)</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Biggest cost = </a:t>
            </a:r>
            <a:r>
              <a:rPr b="1" lang="en-US" sz="2000">
                <a:solidFill>
                  <a:schemeClr val="dk1"/>
                </a:solidFill>
                <a:latin typeface="Calibri"/>
                <a:ea typeface="Calibri"/>
                <a:cs typeface="Calibri"/>
                <a:sym typeface="Calibri"/>
              </a:rPr>
              <a:t>Equipment + Rent</a:t>
            </a:r>
            <a:r>
              <a:rPr lang="en-US" sz="2000">
                <a:solidFill>
                  <a:schemeClr val="dk1"/>
                </a:solidFill>
                <a:latin typeface="Calibri"/>
                <a:ea typeface="Calibri"/>
                <a:cs typeface="Calibri"/>
                <a:sym typeface="Calibri"/>
              </a:rPr>
              <a:t> </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Most beginners fail due to: </a:t>
            </a:r>
            <a:endParaRPr/>
          </a:p>
          <a:p>
            <a:pPr indent="-285750" lvl="1" marL="74295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Overspending on interiors </a:t>
            </a:r>
            <a:endParaRPr/>
          </a:p>
          <a:p>
            <a:pPr indent="-285750" lvl="1" marL="74295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Poor marketing </a:t>
            </a:r>
            <a:endParaRPr/>
          </a:p>
          <a:p>
            <a:pPr indent="-285750" lvl="1" marL="74295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Wrong menu pricing </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Cloud kitchen is </a:t>
            </a:r>
            <a:r>
              <a:rPr b="1" lang="en-US" sz="2000">
                <a:solidFill>
                  <a:schemeClr val="dk1"/>
                </a:solidFill>
                <a:latin typeface="Calibri"/>
                <a:ea typeface="Calibri"/>
                <a:cs typeface="Calibri"/>
                <a:sym typeface="Calibri"/>
              </a:rPr>
              <a:t>lowest risk entry point</a:t>
            </a:r>
            <a:r>
              <a:rPr lang="en-US" sz="2000">
                <a:solidFill>
                  <a:schemeClr val="dk1"/>
                </a:solidFill>
                <a:latin typeface="Calibri"/>
                <a:ea typeface="Calibri"/>
                <a:cs typeface="Calibri"/>
                <a:sym typeface="Calibri"/>
              </a:rPr>
              <a:t> </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FSSAI is </a:t>
            </a:r>
            <a:r>
              <a:rPr b="1" lang="en-US" sz="2000">
                <a:solidFill>
                  <a:schemeClr val="dk1"/>
                </a:solidFill>
                <a:latin typeface="Calibri"/>
                <a:ea typeface="Calibri"/>
                <a:cs typeface="Calibri"/>
                <a:sym typeface="Calibri"/>
              </a:rPr>
              <a:t>mandatory even for home kitchen</a:t>
            </a:r>
            <a:r>
              <a:rPr lang="en-US" sz="20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g3e00e34ac6d_0_66"/>
          <p:cNvSpPr txBox="1"/>
          <p:nvPr>
            <p:ph type="title"/>
          </p:nvPr>
        </p:nvSpPr>
        <p:spPr>
          <a:xfrm>
            <a:off x="457200" y="3"/>
            <a:ext cx="8229600" cy="857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57143"/>
              <a:buFont typeface="Calibri"/>
              <a:buNone/>
            </a:pPr>
            <a:r>
              <a:rPr b="1" lang="en-US"/>
              <a:t>Business Model </a:t>
            </a:r>
            <a:br>
              <a:rPr b="1" lang="en-US"/>
            </a:br>
            <a:r>
              <a:rPr b="1" lang="en-US"/>
              <a:t>(High Profit Structure)</a:t>
            </a:r>
            <a:endParaRPr/>
          </a:p>
        </p:txBody>
      </p:sp>
      <p:sp>
        <p:nvSpPr>
          <p:cNvPr id="622" name="Google Shape;622;g3e00e34ac6d_0_66"/>
          <p:cNvSpPr txBox="1"/>
          <p:nvPr>
            <p:ph idx="1" type="body"/>
          </p:nvPr>
        </p:nvSpPr>
        <p:spPr>
          <a:xfrm>
            <a:off x="321850" y="857400"/>
            <a:ext cx="4549200" cy="42975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800"/>
              <a:buChar char="●"/>
            </a:pPr>
            <a:r>
              <a:rPr b="1" lang="en-US" sz="1800"/>
              <a:t>Concept: </a:t>
            </a:r>
            <a:endParaRPr b="1" sz="1800"/>
          </a:p>
          <a:p>
            <a:pPr indent="0" lvl="0" marL="0" rtl="0" algn="l">
              <a:spcBef>
                <a:spcPts val="360"/>
              </a:spcBef>
              <a:spcAft>
                <a:spcPts val="0"/>
              </a:spcAft>
              <a:buClr>
                <a:schemeClr val="dk1"/>
              </a:buClr>
              <a:buSzPts val="1800"/>
              <a:buNone/>
            </a:pPr>
            <a:r>
              <a:rPr b="1" lang="en-US" sz="1800"/>
              <a:t>👉 Focus:</a:t>
            </a:r>
            <a:endParaRPr/>
          </a:p>
          <a:p>
            <a:pPr indent="0" lvl="0" marL="0" rtl="0" algn="l">
              <a:spcBef>
                <a:spcPts val="360"/>
              </a:spcBef>
              <a:spcAft>
                <a:spcPts val="0"/>
              </a:spcAft>
              <a:buClr>
                <a:schemeClr val="dk1"/>
              </a:buClr>
              <a:buSzPts val="1800"/>
              <a:buNone/>
            </a:pPr>
            <a:r>
              <a:rPr lang="en-US" sz="1800"/>
              <a:t>Cakes (eggless, high demand) </a:t>
            </a:r>
            <a:endParaRPr/>
          </a:p>
          <a:p>
            <a:pPr indent="0" lvl="0" marL="0" rtl="0" algn="l">
              <a:spcBef>
                <a:spcPts val="360"/>
              </a:spcBef>
              <a:spcAft>
                <a:spcPts val="0"/>
              </a:spcAft>
              <a:buClr>
                <a:schemeClr val="dk1"/>
              </a:buClr>
              <a:buSzPts val="1800"/>
              <a:buNone/>
            </a:pPr>
            <a:r>
              <a:rPr lang="en-US" sz="1800"/>
              <a:t>Snacks (quick selling items) </a:t>
            </a:r>
            <a:endParaRPr/>
          </a:p>
          <a:p>
            <a:pPr indent="0" lvl="0" marL="0" rtl="0" algn="l">
              <a:spcBef>
                <a:spcPts val="360"/>
              </a:spcBef>
              <a:spcAft>
                <a:spcPts val="0"/>
              </a:spcAft>
              <a:buClr>
                <a:schemeClr val="dk1"/>
              </a:buClr>
              <a:buSzPts val="1800"/>
              <a:buNone/>
            </a:pPr>
            <a:r>
              <a:rPr lang="en-US" sz="1800"/>
              <a:t>Combos (increase order value) </a:t>
            </a:r>
            <a:endParaRPr sz="1800"/>
          </a:p>
          <a:p>
            <a:pPr indent="0" lvl="0" marL="0" rtl="0" algn="l">
              <a:spcBef>
                <a:spcPts val="360"/>
              </a:spcBef>
              <a:spcAft>
                <a:spcPts val="0"/>
              </a:spcAft>
              <a:buClr>
                <a:schemeClr val="dk1"/>
              </a:buClr>
              <a:buSzPts val="1800"/>
              <a:buNone/>
            </a:pPr>
            <a:r>
              <a:t/>
            </a:r>
            <a:endParaRPr sz="1800"/>
          </a:p>
          <a:p>
            <a:pPr indent="0" lvl="0" marL="0" rtl="0" algn="l">
              <a:spcBef>
                <a:spcPts val="360"/>
              </a:spcBef>
              <a:spcAft>
                <a:spcPts val="0"/>
              </a:spcAft>
              <a:buClr>
                <a:schemeClr val="dk1"/>
              </a:buClr>
              <a:buSzPts val="1800"/>
              <a:buNone/>
            </a:pPr>
            <a:r>
              <a:rPr b="1" lang="en-US" sz="1800"/>
              <a:t>👉 Platforms:</a:t>
            </a:r>
            <a:endParaRPr/>
          </a:p>
          <a:p>
            <a:pPr indent="0" lvl="0" marL="0" rtl="0" algn="l">
              <a:spcBef>
                <a:spcPts val="360"/>
              </a:spcBef>
              <a:spcAft>
                <a:spcPts val="0"/>
              </a:spcAft>
              <a:buClr>
                <a:schemeClr val="dk1"/>
              </a:buClr>
              <a:buSzPts val="1800"/>
              <a:buNone/>
            </a:pPr>
            <a:r>
              <a:rPr lang="en-US" sz="1800"/>
              <a:t>Swiggy + Zomato </a:t>
            </a:r>
            <a:endParaRPr/>
          </a:p>
          <a:p>
            <a:pPr indent="0" lvl="0" marL="0" rtl="0" algn="l">
              <a:spcBef>
                <a:spcPts val="360"/>
              </a:spcBef>
              <a:spcAft>
                <a:spcPts val="0"/>
              </a:spcAft>
              <a:buClr>
                <a:schemeClr val="dk1"/>
              </a:buClr>
              <a:buSzPts val="1800"/>
              <a:buNone/>
            </a:pPr>
            <a:r>
              <a:rPr lang="en-US" sz="1800"/>
              <a:t>Instagram + WhatsApp direct orders </a:t>
            </a:r>
            <a:endParaRPr/>
          </a:p>
        </p:txBody>
      </p:sp>
      <p:sp>
        <p:nvSpPr>
          <p:cNvPr id="623" name="Google Shape;623;g3e00e34ac6d_0_66"/>
          <p:cNvSpPr txBox="1"/>
          <p:nvPr>
            <p:ph idx="1" type="body"/>
          </p:nvPr>
        </p:nvSpPr>
        <p:spPr>
          <a:xfrm>
            <a:off x="5559000" y="1430100"/>
            <a:ext cx="3127800" cy="1620000"/>
          </a:xfrm>
          <a:prstGeom prst="rect">
            <a:avLst/>
          </a:prstGeom>
          <a:noFill/>
          <a:ln>
            <a:noFill/>
          </a:ln>
        </p:spPr>
        <p:txBody>
          <a:bodyPr anchorCtr="0" anchor="t" bIns="45700" lIns="91425" spcFirstLastPara="1" rIns="91425" wrap="square" tIns="45700">
            <a:noAutofit/>
          </a:bodyPr>
          <a:lstStyle/>
          <a:p>
            <a:pPr indent="0" lvl="0" marL="0" rtl="0" algn="l">
              <a:spcBef>
                <a:spcPts val="360"/>
              </a:spcBef>
              <a:spcAft>
                <a:spcPts val="0"/>
              </a:spcAft>
              <a:buClr>
                <a:schemeClr val="dk1"/>
              </a:buClr>
              <a:buSzPts val="1800"/>
              <a:buNone/>
            </a:pPr>
            <a:r>
              <a:rPr b="1" lang="en-US" sz="1800"/>
              <a:t>👉 Target:</a:t>
            </a:r>
            <a:endParaRPr/>
          </a:p>
          <a:p>
            <a:pPr indent="0" lvl="0" marL="0" rtl="0" algn="l">
              <a:spcBef>
                <a:spcPts val="360"/>
              </a:spcBef>
              <a:spcAft>
                <a:spcPts val="0"/>
              </a:spcAft>
              <a:buClr>
                <a:schemeClr val="dk1"/>
              </a:buClr>
              <a:buSzPts val="1800"/>
              <a:buNone/>
            </a:pPr>
            <a:r>
              <a:rPr lang="en-US" sz="1800"/>
              <a:t>Office crowd </a:t>
            </a:r>
            <a:endParaRPr/>
          </a:p>
          <a:p>
            <a:pPr indent="0" lvl="0" marL="0" rtl="0" algn="l">
              <a:spcBef>
                <a:spcPts val="360"/>
              </a:spcBef>
              <a:spcAft>
                <a:spcPts val="0"/>
              </a:spcAft>
              <a:buClr>
                <a:schemeClr val="dk1"/>
              </a:buClr>
              <a:buSzPts val="1800"/>
              <a:buNone/>
            </a:pPr>
            <a:r>
              <a:rPr lang="en-US" sz="1800"/>
              <a:t>Students </a:t>
            </a:r>
            <a:endParaRPr/>
          </a:p>
          <a:p>
            <a:pPr indent="0" lvl="0" marL="0" rtl="0" algn="l">
              <a:spcBef>
                <a:spcPts val="360"/>
              </a:spcBef>
              <a:spcAft>
                <a:spcPts val="0"/>
              </a:spcAft>
              <a:buClr>
                <a:schemeClr val="dk1"/>
              </a:buClr>
              <a:buSzPts val="1800"/>
              <a:buNone/>
            </a:pPr>
            <a:r>
              <a:rPr lang="en-US" sz="1800"/>
              <a:t>Birthday/celebrations</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g3e00e34ac6d_0_7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en-US"/>
              <a:t>Revenue Model</a:t>
            </a:r>
            <a:endParaRPr/>
          </a:p>
        </p:txBody>
      </p:sp>
      <p:sp>
        <p:nvSpPr>
          <p:cNvPr id="629" name="Google Shape;629;g3e00e34ac6d_0_71"/>
          <p:cNvSpPr txBox="1"/>
          <p:nvPr>
            <p:ph idx="1" type="body"/>
          </p:nvPr>
        </p:nvSpPr>
        <p:spPr>
          <a:xfrm>
            <a:off x="3559023" y="854855"/>
            <a:ext cx="3481800" cy="1142100"/>
          </a:xfrm>
          <a:prstGeom prst="rect">
            <a:avLst/>
          </a:prstGeom>
          <a:noFill/>
          <a:ln>
            <a:noFill/>
          </a:ln>
        </p:spPr>
        <p:txBody>
          <a:bodyPr anchorCtr="0" anchor="t" bIns="45700" lIns="91425" spcFirstLastPara="1" rIns="91425" wrap="square" tIns="45700">
            <a:normAutofit fontScale="85000" lnSpcReduction="20000"/>
          </a:bodyPr>
          <a:lstStyle/>
          <a:p>
            <a:pPr indent="-325755" lvl="0" marL="342900" rtl="0" algn="l">
              <a:spcBef>
                <a:spcPts val="0"/>
              </a:spcBef>
              <a:spcAft>
                <a:spcPts val="0"/>
              </a:spcAft>
              <a:buClr>
                <a:schemeClr val="dk1"/>
              </a:buClr>
              <a:buSzPct val="100000"/>
              <a:buChar char="●"/>
            </a:pPr>
            <a:r>
              <a:rPr lang="en-US" sz="1800"/>
              <a:t>20 Orders per Day</a:t>
            </a:r>
            <a:endParaRPr/>
          </a:p>
          <a:p>
            <a:pPr indent="-325755" lvl="0" marL="342900" rtl="0" algn="l">
              <a:spcBef>
                <a:spcPts val="360"/>
              </a:spcBef>
              <a:spcAft>
                <a:spcPts val="0"/>
              </a:spcAft>
              <a:buClr>
                <a:schemeClr val="dk1"/>
              </a:buClr>
              <a:buSzPct val="100000"/>
              <a:buChar char="●"/>
            </a:pPr>
            <a:r>
              <a:rPr lang="en-US" sz="1800"/>
              <a:t>Average Order Value: ₹250</a:t>
            </a:r>
            <a:endParaRPr/>
          </a:p>
          <a:p>
            <a:pPr indent="-325755" lvl="0" marL="342900" rtl="0" algn="l">
              <a:spcBef>
                <a:spcPts val="360"/>
              </a:spcBef>
              <a:spcAft>
                <a:spcPts val="0"/>
              </a:spcAft>
              <a:buClr>
                <a:schemeClr val="dk1"/>
              </a:buClr>
              <a:buSzPct val="100000"/>
              <a:buChar char="●"/>
            </a:pPr>
            <a:r>
              <a:rPr lang="en-US" sz="1800"/>
              <a:t>Daily Revenue: ₹5,000</a:t>
            </a:r>
            <a:endParaRPr/>
          </a:p>
          <a:p>
            <a:pPr indent="-325755" lvl="0" marL="342900" rtl="0" algn="l">
              <a:spcBef>
                <a:spcPts val="360"/>
              </a:spcBef>
              <a:spcAft>
                <a:spcPts val="0"/>
              </a:spcAft>
              <a:buClr>
                <a:schemeClr val="dk1"/>
              </a:buClr>
              <a:buSzPct val="100000"/>
              <a:buChar char="●"/>
            </a:pPr>
            <a:r>
              <a:rPr lang="en-US" sz="1800"/>
              <a:t>Monthly Revenue: ₹1,50,000</a:t>
            </a:r>
            <a:endParaRPr/>
          </a:p>
        </p:txBody>
      </p:sp>
      <p:graphicFrame>
        <p:nvGraphicFramePr>
          <p:cNvPr id="630" name="Google Shape;630;g3e00e34ac6d_0_71"/>
          <p:cNvGraphicFramePr/>
          <p:nvPr/>
        </p:nvGraphicFramePr>
        <p:xfrm>
          <a:off x="576775" y="2222747"/>
          <a:ext cx="3000000" cy="3000000"/>
        </p:xfrm>
        <a:graphic>
          <a:graphicData uri="http://schemas.openxmlformats.org/drawingml/2006/table">
            <a:tbl>
              <a:tblPr>
                <a:noFill/>
                <a:tableStyleId>{70BC3839-C011-47EA-B5F8-1E50B384C30C}</a:tableStyleId>
              </a:tblPr>
              <a:tblGrid>
                <a:gridCol w="2570875"/>
                <a:gridCol w="2570875"/>
              </a:tblGrid>
              <a:tr h="171450">
                <a:tc>
                  <a:txBody>
                    <a:bodyPr/>
                    <a:lstStyle/>
                    <a:p>
                      <a:pPr indent="0" lvl="0" marL="0" marR="0" rtl="0" algn="l">
                        <a:spcBef>
                          <a:spcPts val="0"/>
                        </a:spcBef>
                        <a:spcAft>
                          <a:spcPts val="0"/>
                        </a:spcAft>
                        <a:buNone/>
                      </a:pPr>
                      <a:r>
                        <a:rPr b="1" lang="en-US" sz="1400"/>
                        <a:t>Expense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Monthly (₹)</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Raw materials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40,000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Packaging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Rent (shared / home)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Swiggy/Zomato commission (~25%)</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Electricity + Gas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Marketing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31" name="Google Shape;631;g3e00e34ac6d_0_71"/>
          <p:cNvSpPr/>
          <p:nvPr/>
        </p:nvSpPr>
        <p:spPr>
          <a:xfrm>
            <a:off x="457200" y="953293"/>
            <a:ext cx="2637600" cy="923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₹50,000 PROFIT MODEL (CLEAR NUMBERS)</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 Daily Sales Target</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632" name="Google Shape;632;g3e00e34ac6d_0_71"/>
          <p:cNvSpPr/>
          <p:nvPr/>
        </p:nvSpPr>
        <p:spPr>
          <a:xfrm>
            <a:off x="4673900" y="3712296"/>
            <a:ext cx="3369300" cy="415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 Expense Breakdown</a:t>
            </a:r>
            <a:endParaRPr/>
          </a:p>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Total Expenses = ₹1,00,000</a:t>
            </a:r>
            <a:endParaRPr b="0" i="0" sz="1800" u="none" cap="none" strike="noStrike">
              <a:solidFill>
                <a:schemeClr val="dk1"/>
              </a:solidFill>
              <a:latin typeface="Arial"/>
              <a:ea typeface="Arial"/>
              <a:cs typeface="Arial"/>
              <a:sym typeface="Arial"/>
            </a:endParaRPr>
          </a:p>
        </p:txBody>
      </p:sp>
      <p:sp>
        <p:nvSpPr>
          <p:cNvPr id="633" name="Google Shape;633;g3e00e34ac6d_0_71"/>
          <p:cNvSpPr/>
          <p:nvPr/>
        </p:nvSpPr>
        <p:spPr>
          <a:xfrm>
            <a:off x="576775" y="2092744"/>
            <a:ext cx="8229600" cy="34200"/>
          </a:xfrm>
          <a:prstGeom prst="rect">
            <a:avLst/>
          </a:prstGeom>
          <a:solidFill>
            <a:srgbClr val="00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4" name="Google Shape;634;g3e00e34ac6d_0_71"/>
          <p:cNvSpPr/>
          <p:nvPr/>
        </p:nvSpPr>
        <p:spPr>
          <a:xfrm>
            <a:off x="4673900" y="2681373"/>
            <a:ext cx="45720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 FINAL PROFIT</a:t>
            </a:r>
            <a:endParaRPr/>
          </a:p>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Arial"/>
                <a:ea typeface="Arial"/>
                <a:cs typeface="Arial"/>
                <a:sym typeface="Arial"/>
              </a:rPr>
              <a:t>👉</a:t>
            </a:r>
            <a:r>
              <a:rPr b="0" i="0" lang="en-US" sz="1600" u="none" cap="none" strike="noStrike">
                <a:solidFill>
                  <a:schemeClr val="dk1"/>
                </a:solidFill>
                <a:latin typeface="Arial"/>
                <a:ea typeface="Arial"/>
                <a:cs typeface="Arial"/>
                <a:sym typeface="Arial"/>
              </a:rPr>
              <a:t> ₹1,50,000 – ₹1,00,000 =</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₹50,000 PROFIT / MONTH</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graphicFrame>
        <p:nvGraphicFramePr>
          <p:cNvPr id="639" name="Google Shape;639;g3e00e34ac6d_0_81"/>
          <p:cNvGraphicFramePr/>
          <p:nvPr/>
        </p:nvGraphicFramePr>
        <p:xfrm>
          <a:off x="519170" y="712449"/>
          <a:ext cx="3000000" cy="3000000"/>
        </p:xfrm>
        <a:graphic>
          <a:graphicData uri="http://schemas.openxmlformats.org/drawingml/2006/table">
            <a:tbl>
              <a:tblPr>
                <a:noFill/>
                <a:tableStyleId>{70BC3839-C011-47EA-B5F8-1E50B384C30C}</a:tableStyleId>
              </a:tblPr>
              <a:tblGrid>
                <a:gridCol w="2743200"/>
                <a:gridCol w="2743200"/>
                <a:gridCol w="2743200"/>
              </a:tblGrid>
              <a:tr h="171450">
                <a:tc>
                  <a:txBody>
                    <a:bodyPr/>
                    <a:lstStyle/>
                    <a:p>
                      <a:pPr indent="0" lvl="0" marL="0" marR="0" rtl="0" algn="l">
                        <a:spcBef>
                          <a:spcPts val="0"/>
                        </a:spcBef>
                        <a:spcAft>
                          <a:spcPts val="0"/>
                        </a:spcAft>
                        <a:buNone/>
                      </a:pPr>
                      <a:r>
                        <a:rPr b="1" lang="en-US" sz="1400"/>
                        <a:t>Equipment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Approx Price (₹)</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Notes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OTG Oven (60L)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10,000 – 15,000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Start small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Planetary Mixer (5L)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8,000 – 15,000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Essential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Refrigerator</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12,000 – 20,000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Storage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Induction Cooktop</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2,000 – 5,000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Backup cooking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Cake Moulds &amp; Tools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3,000 – 8,000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One-time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Weighing Scale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 – 1,500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Accuracy</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Work Table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5,000 – 10,000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Stainless steel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40" name="Google Shape;640;g3e00e34ac6d_0_81"/>
          <p:cNvSpPr/>
          <p:nvPr/>
        </p:nvSpPr>
        <p:spPr>
          <a:xfrm>
            <a:off x="756150" y="69529"/>
            <a:ext cx="7631700" cy="600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rPr b="1" i="0" lang="en-US" u="none" cap="none" strike="noStrike">
                <a:solidFill>
                  <a:schemeClr val="dk1"/>
                </a:solidFill>
              </a:rPr>
              <a:t>EXACT EQUIPMENT LIST (WITH REALISTIC PRICES)</a:t>
            </a:r>
            <a:endParaRPr b="1" i="0" u="none" cap="none" strike="noStrike">
              <a:solidFill>
                <a:schemeClr val="dk1"/>
              </a:solidFill>
            </a:endParaRPr>
          </a:p>
          <a:p>
            <a:pPr indent="0" lvl="0" marL="0" marR="0" rtl="0" algn="ctr">
              <a:lnSpc>
                <a:spcPct val="100000"/>
              </a:lnSpc>
              <a:spcBef>
                <a:spcPts val="0"/>
              </a:spcBef>
              <a:spcAft>
                <a:spcPts val="0"/>
              </a:spcAft>
              <a:buClr>
                <a:schemeClr val="dk1"/>
              </a:buClr>
              <a:buSzPts val="1200"/>
              <a:buFont typeface="Arial"/>
              <a:buNone/>
            </a:pPr>
            <a:r>
              <a:rPr b="1" i="0" lang="en-US" u="none" cap="none" strike="noStrike">
                <a:solidFill>
                  <a:schemeClr val="dk1"/>
                </a:solidFill>
              </a:rPr>
              <a:t>🔹 Baking + Kitchen Setup </a:t>
            </a:r>
            <a:endParaRPr b="1"/>
          </a:p>
        </p:txBody>
      </p:sp>
      <p:sp>
        <p:nvSpPr>
          <p:cNvPr id="641" name="Google Shape;641;g3e00e34ac6d_0_81"/>
          <p:cNvSpPr txBox="1"/>
          <p:nvPr/>
        </p:nvSpPr>
        <p:spPr>
          <a:xfrm>
            <a:off x="519169" y="2968038"/>
            <a:ext cx="6855900" cy="43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600">
                <a:solidFill>
                  <a:schemeClr val="dk1"/>
                </a:solidFill>
                <a:latin typeface="Arial"/>
                <a:ea typeface="Arial"/>
                <a:cs typeface="Arial"/>
                <a:sym typeface="Arial"/>
              </a:rPr>
              <a:t>4</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 </a:t>
            </a:r>
            <a:r>
              <a:rPr b="1" lang="en-US" sz="1600">
                <a:solidFill>
                  <a:schemeClr val="dk1"/>
                </a:solidFill>
                <a:latin typeface="Arial"/>
                <a:ea typeface="Arial"/>
                <a:cs typeface="Arial"/>
                <a:sym typeface="Arial"/>
              </a:rPr>
              <a:t>Total Equipment Cost: ₹40K – ₹80K</a:t>
            </a:r>
            <a:endParaRPr sz="1600">
              <a:solidFill>
                <a:schemeClr val="dk1"/>
              </a:solidFill>
              <a:latin typeface="Calibri"/>
              <a:ea typeface="Calibri"/>
              <a:cs typeface="Calibri"/>
              <a:sym typeface="Calibri"/>
            </a:endParaRPr>
          </a:p>
        </p:txBody>
      </p:sp>
      <p:sp>
        <p:nvSpPr>
          <p:cNvPr id="642" name="Google Shape;642;g3e00e34ac6d_0_81"/>
          <p:cNvSpPr/>
          <p:nvPr/>
        </p:nvSpPr>
        <p:spPr>
          <a:xfrm>
            <a:off x="640695" y="3452939"/>
            <a:ext cx="3074400" cy="438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200">
                <a:solidFill>
                  <a:schemeClr val="dk1"/>
                </a:solidFill>
                <a:latin typeface="Calibri"/>
                <a:ea typeface="Calibri"/>
                <a:cs typeface="Calibri"/>
                <a:sym typeface="Calibri"/>
              </a:rPr>
              <a:t>Packaging Setup</a:t>
            </a:r>
            <a:endParaRPr b="1" sz="2200">
              <a:solidFill>
                <a:schemeClr val="dk1"/>
              </a:solidFill>
              <a:latin typeface="Arial"/>
              <a:ea typeface="Arial"/>
              <a:cs typeface="Arial"/>
              <a:sym typeface="Arial"/>
            </a:endParaRPr>
          </a:p>
        </p:txBody>
      </p:sp>
      <p:sp>
        <p:nvSpPr>
          <p:cNvPr id="643" name="Google Shape;643;g3e00e34ac6d_0_81"/>
          <p:cNvSpPr txBox="1"/>
          <p:nvPr/>
        </p:nvSpPr>
        <p:spPr>
          <a:xfrm>
            <a:off x="640699" y="3891550"/>
            <a:ext cx="3621000" cy="1246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Calibri"/>
                <a:ea typeface="Calibri"/>
                <a:cs typeface="Calibri"/>
                <a:sym typeface="Calibri"/>
              </a:rPr>
              <a:t>Item	Cost (₹)</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rPr lang="en-US" sz="1500">
                <a:solidFill>
                  <a:schemeClr val="dk1"/>
                </a:solidFill>
                <a:latin typeface="Calibri"/>
                <a:ea typeface="Calibri"/>
                <a:cs typeface="Calibri"/>
                <a:sym typeface="Calibri"/>
              </a:rPr>
              <a:t>Cake boxes 		2,000</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rPr lang="en-US" sz="1500">
                <a:solidFill>
                  <a:schemeClr val="dk1"/>
                </a:solidFill>
                <a:latin typeface="Calibri"/>
                <a:ea typeface="Calibri"/>
                <a:cs typeface="Calibri"/>
                <a:sym typeface="Calibri"/>
              </a:rPr>
              <a:t>Food containers	3,000</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rPr lang="en-US" sz="1500">
                <a:solidFill>
                  <a:schemeClr val="dk1"/>
                </a:solidFill>
                <a:latin typeface="Calibri"/>
                <a:ea typeface="Calibri"/>
                <a:cs typeface="Calibri"/>
                <a:sym typeface="Calibri"/>
              </a:rPr>
              <a:t>Stickers / branding	2,000</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500">
              <a:solidFill>
                <a:schemeClr val="dk1"/>
              </a:solidFill>
              <a:latin typeface="Calibri"/>
              <a:ea typeface="Calibri"/>
              <a:cs typeface="Calibri"/>
              <a:sym typeface="Calibri"/>
            </a:endParaRPr>
          </a:p>
        </p:txBody>
      </p:sp>
      <p:sp>
        <p:nvSpPr>
          <p:cNvPr id="644" name="Google Shape;644;g3e00e34ac6d_0_81"/>
          <p:cNvSpPr txBox="1"/>
          <p:nvPr/>
        </p:nvSpPr>
        <p:spPr>
          <a:xfrm>
            <a:off x="4261698" y="3994362"/>
            <a:ext cx="43482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chemeClr val="dk1"/>
                </a:solidFill>
                <a:latin typeface="Arial"/>
                <a:ea typeface="Arial"/>
                <a:cs typeface="Arial"/>
                <a:sym typeface="Arial"/>
              </a:rPr>
              <a:t>4</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 </a:t>
            </a:r>
            <a:r>
              <a:rPr b="1" lang="en-US" sz="1800">
                <a:solidFill>
                  <a:schemeClr val="dk1"/>
                </a:solidFill>
                <a:latin typeface="Arial"/>
                <a:ea typeface="Arial"/>
                <a:cs typeface="Arial"/>
                <a:sym typeface="Arial"/>
              </a:rPr>
              <a:t>Total Equipment Cost: ₹5K – ₹10K</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g3e00e34ac6d_0_90"/>
          <p:cNvSpPr txBox="1"/>
          <p:nvPr/>
        </p:nvSpPr>
        <p:spPr>
          <a:xfrm>
            <a:off x="1674056" y="147711"/>
            <a:ext cx="61341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HIGH PROFIT MENU (ENGINEERED)</a:t>
            </a:r>
            <a:endParaRPr b="1" sz="3200">
              <a:solidFill>
                <a:schemeClr val="dk1"/>
              </a:solidFill>
              <a:latin typeface="Calibri"/>
              <a:ea typeface="Calibri"/>
              <a:cs typeface="Calibri"/>
              <a:sym typeface="Calibri"/>
            </a:endParaRPr>
          </a:p>
        </p:txBody>
      </p:sp>
      <p:graphicFrame>
        <p:nvGraphicFramePr>
          <p:cNvPr id="650" name="Google Shape;650;g3e00e34ac6d_0_90"/>
          <p:cNvGraphicFramePr/>
          <p:nvPr/>
        </p:nvGraphicFramePr>
        <p:xfrm>
          <a:off x="457200" y="890115"/>
          <a:ext cx="3000000" cy="3000000"/>
        </p:xfrm>
        <a:graphic>
          <a:graphicData uri="http://schemas.openxmlformats.org/drawingml/2006/table">
            <a:tbl>
              <a:tblPr>
                <a:noFill/>
                <a:tableStyleId>{70BC3839-C011-47EA-B5F8-1E50B384C30C}</a:tableStyleId>
              </a:tblPr>
              <a:tblGrid>
                <a:gridCol w="2057400"/>
                <a:gridCol w="2057400"/>
                <a:gridCol w="2057400"/>
                <a:gridCol w="2057400"/>
              </a:tblGrid>
              <a:tr h="171450">
                <a:tc>
                  <a:txBody>
                    <a:bodyPr/>
                    <a:lstStyle/>
                    <a:p>
                      <a:pPr indent="0" lvl="0" marL="0" marR="0" rtl="0" algn="l">
                        <a:spcBef>
                          <a:spcPts val="0"/>
                        </a:spcBef>
                        <a:spcAft>
                          <a:spcPts val="0"/>
                        </a:spcAft>
                        <a:buNone/>
                      </a:pPr>
                      <a:r>
                        <a:rPr b="1" lang="en-US" sz="1400"/>
                        <a:t>Item</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Cost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Selling Price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Profit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Chocolate Cake (500g)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₹150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₹399</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₹250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Red Velvet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₹180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₹449</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₹270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Butterscotch</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₹140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₹349</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51" name="Google Shape;651;g3e00e34ac6d_0_90"/>
          <p:cNvSpPr txBox="1"/>
          <p:nvPr/>
        </p:nvSpPr>
        <p:spPr>
          <a:xfrm>
            <a:off x="2630314" y="492754"/>
            <a:ext cx="29544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Cakes (Highest Margin ~60%)</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2" name="Google Shape;652;g3e00e34ac6d_0_90"/>
          <p:cNvSpPr/>
          <p:nvPr/>
        </p:nvSpPr>
        <p:spPr>
          <a:xfrm>
            <a:off x="2654845" y="2175358"/>
            <a:ext cx="34887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Fast Moving Snacks (~50% Margin)</a:t>
            </a:r>
            <a:endParaRPr b="1" sz="1800">
              <a:solidFill>
                <a:schemeClr val="dk1"/>
              </a:solidFill>
              <a:latin typeface="Calibri"/>
              <a:ea typeface="Calibri"/>
              <a:cs typeface="Calibri"/>
              <a:sym typeface="Calibri"/>
            </a:endParaRPr>
          </a:p>
        </p:txBody>
      </p:sp>
      <p:graphicFrame>
        <p:nvGraphicFramePr>
          <p:cNvPr id="653" name="Google Shape;653;g3e00e34ac6d_0_90"/>
          <p:cNvGraphicFramePr/>
          <p:nvPr/>
        </p:nvGraphicFramePr>
        <p:xfrm>
          <a:off x="457200" y="2429273"/>
          <a:ext cx="3000000" cy="3000000"/>
        </p:xfrm>
        <a:graphic>
          <a:graphicData uri="http://schemas.openxmlformats.org/drawingml/2006/table">
            <a:tbl>
              <a:tblPr>
                <a:noFill/>
                <a:tableStyleId>{70BC3839-C011-47EA-B5F8-1E50B384C30C}</a:tableStyleId>
              </a:tblPr>
              <a:tblGrid>
                <a:gridCol w="2057400"/>
                <a:gridCol w="2057400"/>
                <a:gridCol w="2057400"/>
                <a:gridCol w="2057400"/>
              </a:tblGrid>
              <a:tr h="171450">
                <a:tc>
                  <a:txBody>
                    <a:bodyPr/>
                    <a:lstStyle/>
                    <a:p>
                      <a:pPr indent="0" lvl="0" marL="0" marR="0" rtl="0" algn="l">
                        <a:spcBef>
                          <a:spcPts val="0"/>
                        </a:spcBef>
                        <a:spcAft>
                          <a:spcPts val="0"/>
                        </a:spcAft>
                        <a:buNone/>
                      </a:pPr>
                      <a:r>
                        <a:rPr b="1" lang="en-US" sz="1400"/>
                        <a:t>Item</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Cost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Price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Profit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Veg Sandwich</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₹30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₹120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₹90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Cheese Maggi</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₹40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₹140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Paneer Roll</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₹50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₹150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₹100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Loaded Fries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₹60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₹180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₹120</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654" name="Google Shape;654;g3e00e34ac6d_0_90"/>
          <p:cNvGraphicFramePr/>
          <p:nvPr/>
        </p:nvGraphicFramePr>
        <p:xfrm>
          <a:off x="488567" y="3999059"/>
          <a:ext cx="3000000" cy="3000000"/>
        </p:xfrm>
        <a:graphic>
          <a:graphicData uri="http://schemas.openxmlformats.org/drawingml/2006/table">
            <a:tbl>
              <a:tblPr>
                <a:noFill/>
                <a:tableStyleId>{70BC3839-C011-47EA-B5F8-1E50B384C30C}</a:tableStyleId>
              </a:tblPr>
              <a:tblGrid>
                <a:gridCol w="2548050"/>
                <a:gridCol w="2548050"/>
              </a:tblGrid>
              <a:tr h="171450">
                <a:tc>
                  <a:txBody>
                    <a:bodyPr/>
                    <a:lstStyle/>
                    <a:p>
                      <a:pPr indent="0" lvl="0" marL="0" marR="0" rtl="0" algn="l">
                        <a:spcBef>
                          <a:spcPts val="0"/>
                        </a:spcBef>
                        <a:spcAft>
                          <a:spcPts val="0"/>
                        </a:spcAft>
                        <a:buNone/>
                      </a:pPr>
                      <a:r>
                        <a:rPr b="1" lang="en-US" sz="1400"/>
                        <a:t>Combo</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lang="en-US" sz="1400"/>
                        <a:t>Price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Cake Slice + Coffee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₹199</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Sandwich + Fries + Drink</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₹249</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Birthday Mini Combo</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₹499</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55" name="Google Shape;655;g3e00e34ac6d_0_90"/>
          <p:cNvSpPr/>
          <p:nvPr/>
        </p:nvSpPr>
        <p:spPr>
          <a:xfrm>
            <a:off x="2405242" y="3722157"/>
            <a:ext cx="39879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Combo Strategy (MOST IMPORTANT 🔥)</a:t>
            </a:r>
            <a:endParaRPr/>
          </a:p>
        </p:txBody>
      </p:sp>
      <p:sp>
        <p:nvSpPr>
          <p:cNvPr id="656" name="Google Shape;656;g3e00e34ac6d_0_90"/>
          <p:cNvSpPr txBox="1"/>
          <p:nvPr/>
        </p:nvSpPr>
        <p:spPr>
          <a:xfrm>
            <a:off x="5767528" y="4135748"/>
            <a:ext cx="3196800" cy="954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Cakes (60% Margin)</a:t>
            </a:r>
            <a:endParaRPr sz="1000"/>
          </a:p>
          <a:p>
            <a:pPr indent="0" lvl="0" marL="0" marR="0" rtl="0" algn="l">
              <a:spcBef>
                <a:spcPts val="0"/>
              </a:spcBef>
              <a:spcAft>
                <a:spcPts val="0"/>
              </a:spcAft>
              <a:buNone/>
            </a:pPr>
            <a:r>
              <a:rPr b="1" lang="en-US">
                <a:solidFill>
                  <a:schemeClr val="dk1"/>
                </a:solidFill>
                <a:latin typeface="Calibri"/>
                <a:ea typeface="Calibri"/>
                <a:cs typeface="Calibri"/>
                <a:sym typeface="Calibri"/>
              </a:rPr>
              <a:t>Snacks (50% Margin)</a:t>
            </a:r>
            <a:endParaRPr sz="1000"/>
          </a:p>
          <a:p>
            <a:pPr indent="0" lvl="0" marL="0" marR="0" rtl="0" algn="l">
              <a:spcBef>
                <a:spcPts val="0"/>
              </a:spcBef>
              <a:spcAft>
                <a:spcPts val="0"/>
              </a:spcAft>
              <a:buNone/>
            </a:pPr>
            <a:r>
              <a:rPr b="1" lang="en-US">
                <a:solidFill>
                  <a:schemeClr val="dk1"/>
                </a:solidFill>
                <a:latin typeface="Calibri"/>
                <a:ea typeface="Calibri"/>
                <a:cs typeface="Calibri"/>
                <a:sym typeface="Calibri"/>
              </a:rPr>
              <a:t>Combos to increase order value</a:t>
            </a:r>
            <a:endParaRPr sz="1000"/>
          </a:p>
          <a:p>
            <a:pPr indent="0" lvl="0" marL="0" marR="0" rtl="0" algn="l">
              <a:spcBef>
                <a:spcPts val="0"/>
              </a:spcBef>
              <a:spcAft>
                <a:spcPts val="0"/>
              </a:spcAft>
              <a:buNone/>
            </a:pPr>
            <a:r>
              <a:rPr b="1" lang="en-US">
                <a:solidFill>
                  <a:schemeClr val="dk1"/>
                </a:solidFill>
                <a:latin typeface="Calibri"/>
                <a:ea typeface="Calibri"/>
                <a:cs typeface="Calibri"/>
                <a:sym typeface="Calibri"/>
              </a:rPr>
              <a:t>Focus on fast-moving items</a:t>
            </a:r>
            <a:endParaRPr b="1">
              <a:solidFill>
                <a:schemeClr val="dk1"/>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graphicFrame>
        <p:nvGraphicFramePr>
          <p:cNvPr id="661" name="Google Shape;661;g3e00e34ac6d_0_101"/>
          <p:cNvGraphicFramePr/>
          <p:nvPr/>
        </p:nvGraphicFramePr>
        <p:xfrm>
          <a:off x="175846" y="3583186"/>
          <a:ext cx="3000000" cy="3000000"/>
        </p:xfrm>
        <a:graphic>
          <a:graphicData uri="http://schemas.openxmlformats.org/drawingml/2006/table">
            <a:tbl>
              <a:tblPr>
                <a:noFill/>
                <a:tableStyleId>{70BC3839-C011-47EA-B5F8-1E50B384C30C}</a:tableStyleId>
              </a:tblPr>
              <a:tblGrid>
                <a:gridCol w="4114800"/>
                <a:gridCol w="4114800"/>
              </a:tblGrid>
              <a:tr h="171450">
                <a:tc>
                  <a:txBody>
                    <a:bodyPr/>
                    <a:lstStyle/>
                    <a:p>
                      <a:pPr indent="0" lvl="0" marL="0" marR="0" rtl="0" algn="l">
                        <a:spcBef>
                          <a:spcPts val="0"/>
                        </a:spcBef>
                        <a:spcAft>
                          <a:spcPts val="0"/>
                        </a:spcAft>
                        <a:buNone/>
                      </a:pPr>
                      <a:r>
                        <a:rPr lang="en-US" sz="1400"/>
                        <a:t>Time</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Task</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Morning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Prep + baking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Afternoon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Listing optimization</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Evening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Peak orders</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71450">
                <a:tc>
                  <a:txBody>
                    <a:bodyPr/>
                    <a:lstStyle/>
                    <a:p>
                      <a:pPr indent="0" lvl="0" marL="0" marR="0" rtl="0" algn="l">
                        <a:spcBef>
                          <a:spcPts val="0"/>
                        </a:spcBef>
                        <a:spcAft>
                          <a:spcPts val="0"/>
                        </a:spcAft>
                        <a:buNone/>
                      </a:pPr>
                      <a:r>
                        <a:rPr lang="en-US" sz="1400"/>
                        <a:t>Night</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400"/>
                        <a:t>Social media posting</a:t>
                      </a:r>
                      <a:endParaRPr sz="1100"/>
                    </a:p>
                  </a:txBody>
                  <a:tcPr marT="34300" marB="3430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662" name="Google Shape;662;g3e00e34ac6d_0_101"/>
          <p:cNvSpPr/>
          <p:nvPr/>
        </p:nvSpPr>
        <p:spPr>
          <a:xfrm>
            <a:off x="344658" y="200650"/>
            <a:ext cx="4719600" cy="13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PRICING STRATEGY (CRITICAL) Use this rule:</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Food Cost = 30–40%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Selling Price = 2.5x to 3x cost </a:t>
            </a:r>
            <a:endParaRPr/>
          </a:p>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 Example:</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Cost = ₹100 → Sell at ₹250–₹300 </a:t>
            </a:r>
            <a:endParaRPr/>
          </a:p>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chemeClr val="dk1"/>
              </a:solidFill>
              <a:latin typeface="Arial"/>
              <a:ea typeface="Arial"/>
              <a:cs typeface="Arial"/>
              <a:sym typeface="Arial"/>
            </a:endParaRPr>
          </a:p>
        </p:txBody>
      </p:sp>
      <p:sp>
        <p:nvSpPr>
          <p:cNvPr id="663" name="Google Shape;663;g3e00e34ac6d_0_101"/>
          <p:cNvSpPr/>
          <p:nvPr/>
        </p:nvSpPr>
        <p:spPr>
          <a:xfrm>
            <a:off x="344658" y="3308152"/>
            <a:ext cx="8363100" cy="34200"/>
          </a:xfrm>
          <a:prstGeom prst="rect">
            <a:avLst/>
          </a:prstGeom>
          <a:solidFill>
            <a:srgbClr val="00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4" name="Google Shape;664;g3e00e34ac6d_0_101"/>
          <p:cNvSpPr/>
          <p:nvPr/>
        </p:nvSpPr>
        <p:spPr>
          <a:xfrm>
            <a:off x="344658" y="1459951"/>
            <a:ext cx="7139400" cy="2077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MARKETING SYSTEM (FREE + PAID)</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 Organic (FREE)</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Instagram reels daily (cakes, making videos)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Google My Business listing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WhatsApp broadcast </a:t>
            </a:r>
            <a:endParaRPr/>
          </a:p>
          <a:p>
            <a:pPr indent="0" lvl="0" marL="0" marR="0" rtl="0" algn="l">
              <a:lnSpc>
                <a:spcPct val="100000"/>
              </a:lnSpc>
              <a:spcBef>
                <a:spcPts val="0"/>
              </a:spcBef>
              <a:spcAft>
                <a:spcPts val="0"/>
              </a:spcAft>
              <a:buClr>
                <a:schemeClr val="dk1"/>
              </a:buClr>
              <a:buSzPts val="1600"/>
              <a:buFont typeface="Calibri"/>
              <a:buNone/>
            </a:pPr>
            <a:r>
              <a:t/>
            </a:r>
            <a:endParaRPr b="1"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 Paid</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Swiggy/Zomato ads → ₹200/day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Instagram ads → ₹100/day </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665" name="Google Shape;665;g3e00e34ac6d_0_101"/>
          <p:cNvSpPr/>
          <p:nvPr/>
        </p:nvSpPr>
        <p:spPr>
          <a:xfrm>
            <a:off x="175846" y="3352354"/>
            <a:ext cx="5859300" cy="461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DAILY OPERATIONS PLAN</a:t>
            </a:r>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666" name="Google Shape;666;g3e00e34ac6d_0_101"/>
          <p:cNvSpPr/>
          <p:nvPr/>
        </p:nvSpPr>
        <p:spPr>
          <a:xfrm>
            <a:off x="344658" y="1403687"/>
            <a:ext cx="8363100" cy="34200"/>
          </a:xfrm>
          <a:prstGeom prst="rect">
            <a:avLst/>
          </a:prstGeom>
          <a:solidFill>
            <a:srgbClr val="00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g3e00e34ac6d_0_110"/>
          <p:cNvSpPr/>
          <p:nvPr/>
        </p:nvSpPr>
        <p:spPr>
          <a:xfrm>
            <a:off x="199900" y="915922"/>
            <a:ext cx="3597300" cy="117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COMMON MISTAKES (AVOID THIS)</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Too many menu items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Expensive interiors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Ignoring online reviews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Low-quality photos </a:t>
            </a:r>
            <a:endParaRPr/>
          </a:p>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chemeClr val="dk1"/>
              </a:solidFill>
              <a:latin typeface="Arial"/>
              <a:ea typeface="Arial"/>
              <a:cs typeface="Arial"/>
              <a:sym typeface="Arial"/>
            </a:endParaRPr>
          </a:p>
        </p:txBody>
      </p:sp>
      <p:sp>
        <p:nvSpPr>
          <p:cNvPr id="672" name="Google Shape;672;g3e00e34ac6d_0_110"/>
          <p:cNvSpPr/>
          <p:nvPr/>
        </p:nvSpPr>
        <p:spPr>
          <a:xfrm>
            <a:off x="199900" y="2571758"/>
            <a:ext cx="3712800" cy="117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SCALE PLAN (AFTER 2–3 MONTHS)</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Add custom cakes (₹1000+ orders)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Tie-up with offices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Launch subscription meals/snacks </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Start second cloud kitchen </a:t>
            </a:r>
            <a:endParaRPr/>
          </a:p>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chemeClr val="dk1"/>
              </a:solidFill>
              <a:latin typeface="Arial"/>
              <a:ea typeface="Arial"/>
              <a:cs typeface="Arial"/>
              <a:sym typeface="Arial"/>
            </a:endParaRPr>
          </a:p>
        </p:txBody>
      </p:sp>
      <p:sp>
        <p:nvSpPr>
          <p:cNvPr id="673" name="Google Shape;673;g3e00e34ac6d_0_110"/>
          <p:cNvSpPr/>
          <p:nvPr/>
        </p:nvSpPr>
        <p:spPr>
          <a:xfrm>
            <a:off x="4033625" y="2446746"/>
            <a:ext cx="4419900" cy="1640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FINAL STRATEGY SUMMARY</a:t>
            </a:r>
            <a:endParaRPr/>
          </a:p>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 Start small → Focus on </a:t>
            </a:r>
            <a:r>
              <a:rPr b="1" i="0" lang="en-US" sz="1600" u="none" cap="none" strike="noStrike">
                <a:solidFill>
                  <a:schemeClr val="dk1"/>
                </a:solidFill>
                <a:latin typeface="Arial"/>
                <a:ea typeface="Arial"/>
                <a:cs typeface="Arial"/>
                <a:sym typeface="Arial"/>
              </a:rPr>
              <a:t>high-margin items</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 Push combos → Increase order value</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 Use Swiggy/Zomato → Scale fast</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 Build Instagram brand → Free sales</a:t>
            </a:r>
            <a:endParaRPr/>
          </a:p>
        </p:txBody>
      </p:sp>
      <p:sp>
        <p:nvSpPr>
          <p:cNvPr id="674" name="Google Shape;674;g3e00e34ac6d_0_110"/>
          <p:cNvSpPr/>
          <p:nvPr/>
        </p:nvSpPr>
        <p:spPr>
          <a:xfrm>
            <a:off x="3912701" y="915920"/>
            <a:ext cx="5055600" cy="13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SUGGESTIONS</a:t>
            </a:r>
            <a:endParaRPr/>
          </a:p>
          <a:p>
            <a:pPr indent="-101600" lvl="0" marL="0" marR="0" rtl="0" algn="l">
              <a:lnSpc>
                <a:spcPct val="100000"/>
              </a:lnSpc>
              <a:spcBef>
                <a:spcPts val="0"/>
              </a:spcBef>
              <a:spcAft>
                <a:spcPts val="0"/>
              </a:spcAft>
              <a:buClr>
                <a:schemeClr val="dk1"/>
              </a:buClr>
              <a:buSzPts val="1600"/>
              <a:buFont typeface="Arial"/>
              <a:buAutoNum type="arabicPeriod"/>
            </a:pPr>
            <a:r>
              <a:rPr b="0" i="0" lang="en-US" sz="1600" u="none" cap="none" strike="noStrike">
                <a:solidFill>
                  <a:schemeClr val="dk1"/>
                </a:solidFill>
                <a:latin typeface="Arial"/>
                <a:ea typeface="Arial"/>
                <a:cs typeface="Arial"/>
                <a:sym typeface="Arial"/>
              </a:rPr>
              <a:t>Start with </a:t>
            </a:r>
            <a:r>
              <a:rPr b="1" i="0" lang="en-US" sz="1600" u="none" cap="none" strike="noStrike">
                <a:solidFill>
                  <a:schemeClr val="dk1"/>
                </a:solidFill>
                <a:latin typeface="Arial"/>
                <a:ea typeface="Arial"/>
                <a:cs typeface="Arial"/>
                <a:sym typeface="Arial"/>
              </a:rPr>
              <a:t>10-item menu only (fast execution)</a:t>
            </a:r>
            <a:r>
              <a:rPr b="0" i="0" lang="en-US" sz="1600" u="none" cap="none" strike="noStrike">
                <a:solidFill>
                  <a:schemeClr val="dk1"/>
                </a:solidFill>
                <a:latin typeface="Arial"/>
                <a:ea typeface="Arial"/>
                <a:cs typeface="Arial"/>
                <a:sym typeface="Arial"/>
              </a:rPr>
              <a:t> </a:t>
            </a:r>
            <a:endParaRPr/>
          </a:p>
          <a:p>
            <a:pPr indent="-101600" lvl="0" marL="0" marR="0" rtl="0" algn="l">
              <a:lnSpc>
                <a:spcPct val="100000"/>
              </a:lnSpc>
              <a:spcBef>
                <a:spcPts val="0"/>
              </a:spcBef>
              <a:spcAft>
                <a:spcPts val="0"/>
              </a:spcAft>
              <a:buClr>
                <a:schemeClr val="dk1"/>
              </a:buClr>
              <a:buSzPts val="1600"/>
              <a:buFont typeface="Arial"/>
              <a:buAutoNum type="arabicPeriod"/>
            </a:pPr>
            <a:r>
              <a:rPr b="0" i="0" lang="en-US" sz="1600" u="none" cap="none" strike="noStrike">
                <a:solidFill>
                  <a:schemeClr val="dk1"/>
                </a:solidFill>
                <a:latin typeface="Arial"/>
                <a:ea typeface="Arial"/>
                <a:cs typeface="Arial"/>
                <a:sym typeface="Arial"/>
              </a:rPr>
              <a:t>Focus on </a:t>
            </a:r>
            <a:r>
              <a:rPr b="1" i="0" lang="en-US" sz="1600" u="none" cap="none" strike="noStrike">
                <a:solidFill>
                  <a:schemeClr val="dk1"/>
                </a:solidFill>
                <a:latin typeface="Arial"/>
                <a:ea typeface="Arial"/>
                <a:cs typeface="Arial"/>
                <a:sym typeface="Arial"/>
              </a:rPr>
              <a:t>1 signature cake (viral product)</a:t>
            </a:r>
            <a:r>
              <a:rPr b="0" i="0" lang="en-US" sz="1600" u="none" cap="none" strike="noStrike">
                <a:solidFill>
                  <a:schemeClr val="dk1"/>
                </a:solidFill>
                <a:latin typeface="Arial"/>
                <a:ea typeface="Arial"/>
                <a:cs typeface="Arial"/>
                <a:sym typeface="Arial"/>
              </a:rPr>
              <a:t> </a:t>
            </a:r>
            <a:endParaRPr/>
          </a:p>
          <a:p>
            <a:pPr indent="-101600" lvl="0" marL="0" marR="0" rtl="0" algn="l">
              <a:lnSpc>
                <a:spcPct val="100000"/>
              </a:lnSpc>
              <a:spcBef>
                <a:spcPts val="0"/>
              </a:spcBef>
              <a:spcAft>
                <a:spcPts val="0"/>
              </a:spcAft>
              <a:buClr>
                <a:schemeClr val="dk1"/>
              </a:buClr>
              <a:buSzPts val="1600"/>
              <a:buFont typeface="Arial"/>
              <a:buAutoNum type="arabicPeriod"/>
            </a:pPr>
            <a:r>
              <a:rPr b="0" i="0" lang="en-US" sz="1600" u="none" cap="none" strike="noStrike">
                <a:solidFill>
                  <a:schemeClr val="dk1"/>
                </a:solidFill>
                <a:latin typeface="Arial"/>
                <a:ea typeface="Arial"/>
                <a:cs typeface="Arial"/>
                <a:sym typeface="Arial"/>
              </a:rPr>
              <a:t>Use </a:t>
            </a:r>
            <a:r>
              <a:rPr b="1" i="0" lang="en-US" sz="1600" u="none" cap="none" strike="noStrike">
                <a:solidFill>
                  <a:schemeClr val="dk1"/>
                </a:solidFill>
                <a:latin typeface="Arial"/>
                <a:ea typeface="Arial"/>
                <a:cs typeface="Arial"/>
                <a:sym typeface="Arial"/>
              </a:rPr>
              <a:t>dark kitchen model → lowest cost</a:t>
            </a:r>
            <a:r>
              <a:rPr b="0" i="0" lang="en-US" sz="1600" u="none" cap="none" strike="noStrike">
                <a:solidFill>
                  <a:schemeClr val="dk1"/>
                </a:solidFill>
                <a:latin typeface="Arial"/>
                <a:ea typeface="Arial"/>
                <a:cs typeface="Arial"/>
                <a:sym typeface="Arial"/>
              </a:rPr>
              <a:t> </a:t>
            </a:r>
            <a:endParaRPr/>
          </a:p>
          <a:p>
            <a:pPr indent="-101600" lvl="0" marL="0" marR="0" rtl="0" algn="l">
              <a:lnSpc>
                <a:spcPct val="100000"/>
              </a:lnSpc>
              <a:spcBef>
                <a:spcPts val="0"/>
              </a:spcBef>
              <a:spcAft>
                <a:spcPts val="0"/>
              </a:spcAft>
              <a:buClr>
                <a:schemeClr val="dk1"/>
              </a:buClr>
              <a:buSzPts val="1600"/>
              <a:buFont typeface="Arial"/>
              <a:buAutoNum type="arabicPeriod"/>
            </a:pPr>
            <a:r>
              <a:rPr b="0" i="0" lang="en-US" sz="1600" u="none" cap="none" strike="noStrike">
                <a:solidFill>
                  <a:schemeClr val="dk1"/>
                </a:solidFill>
                <a:latin typeface="Arial"/>
                <a:ea typeface="Arial"/>
                <a:cs typeface="Arial"/>
                <a:sym typeface="Arial"/>
              </a:rPr>
              <a:t>Invest in </a:t>
            </a:r>
            <a:r>
              <a:rPr b="1" i="0" lang="en-US" sz="1600" u="none" cap="none" strike="noStrike">
                <a:solidFill>
                  <a:schemeClr val="dk1"/>
                </a:solidFill>
                <a:latin typeface="Arial"/>
                <a:ea typeface="Arial"/>
                <a:cs typeface="Arial"/>
                <a:sym typeface="Arial"/>
              </a:rPr>
              <a:t>food photography (huge ROI)</a:t>
            </a:r>
            <a:r>
              <a:rPr b="0" i="0" lang="en-US" sz="1600" u="none" cap="none" strike="noStrike">
                <a:solidFill>
                  <a:schemeClr val="dk1"/>
                </a:solidFill>
                <a:latin typeface="Arial"/>
                <a:ea typeface="Arial"/>
                <a:cs typeface="Arial"/>
                <a:sym typeface="Arial"/>
              </a:rPr>
              <a:t> </a:t>
            </a:r>
            <a:endParaRPr/>
          </a:p>
          <a:p>
            <a:pPr indent="-101600" lvl="0" marL="0" marR="0" rtl="0" algn="l">
              <a:lnSpc>
                <a:spcPct val="100000"/>
              </a:lnSpc>
              <a:spcBef>
                <a:spcPts val="0"/>
              </a:spcBef>
              <a:spcAft>
                <a:spcPts val="0"/>
              </a:spcAft>
              <a:buClr>
                <a:schemeClr val="dk1"/>
              </a:buClr>
              <a:buSzPts val="1600"/>
              <a:buFont typeface="Arial"/>
              <a:buAutoNum type="arabicPeriod"/>
            </a:pPr>
            <a:r>
              <a:rPr b="0" i="0" lang="en-US" sz="1600" u="none" cap="none" strike="noStrike">
                <a:solidFill>
                  <a:schemeClr val="dk1"/>
                </a:solidFill>
                <a:latin typeface="Arial"/>
                <a:ea typeface="Arial"/>
                <a:cs typeface="Arial"/>
                <a:sym typeface="Arial"/>
              </a:rPr>
              <a:t>Offer </a:t>
            </a:r>
            <a:r>
              <a:rPr b="1" i="0" lang="en-US" sz="1600" u="none" cap="none" strike="noStrike">
                <a:solidFill>
                  <a:schemeClr val="dk1"/>
                </a:solidFill>
                <a:latin typeface="Arial"/>
                <a:ea typeface="Arial"/>
                <a:cs typeface="Arial"/>
                <a:sym typeface="Arial"/>
              </a:rPr>
              <a:t>₹50 discount first order (conversion boost)</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pic>
        <p:nvPicPr>
          <p:cNvPr id="679" name="Google Shape;679;g38595bb3c9d_0_4" title="price.jpg"/>
          <p:cNvPicPr preferRelativeResize="0"/>
          <p:nvPr/>
        </p:nvPicPr>
        <p:blipFill>
          <a:blip r:embed="rId3">
            <a:alphaModFix/>
          </a:blip>
          <a:stretch>
            <a:fillRect/>
          </a:stretch>
        </p:blipFill>
        <p:spPr>
          <a:xfrm>
            <a:off x="1886275" y="152400"/>
            <a:ext cx="5234925" cy="4715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Vin</dc:creator>
</cp:coreProperties>
</file>