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 id="407" r:id="rId157"/>
    <p:sldId id="408" r:id="rId158"/>
  </p:sldIdLst>
  <p:sldSz cy="5143500" cx="9144000"/>
  <p:notesSz cx="6858000" cy="9144000"/>
  <p:embeddedFontLst>
    <p:embeddedFont>
      <p:font typeface="Roboto"/>
      <p:regular r:id="rId159"/>
      <p:bold r:id="rId160"/>
      <p:italic r:id="rId161"/>
      <p:boldItalic r:id="rId162"/>
    </p:embeddedFont>
    <p:embeddedFont>
      <p:font typeface="Sacramento"/>
      <p:regular r:id="rId163"/>
    </p:embeddedFont>
    <p:embeddedFont>
      <p:font typeface="Nosifer"/>
      <p:regular r:id="rId164"/>
    </p:embeddedFont>
    <p:embeddedFont>
      <p:font typeface="Dancing Script"/>
      <p:regular r:id="rId165"/>
      <p:bold r:id="rId166"/>
    </p:embeddedFont>
    <p:embeddedFont>
      <p:font typeface="Comfortaa"/>
      <p:regular r:id="rId167"/>
      <p:bold r:id="rId16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slide" Target="slides/slide120.xml"/><Relationship Id="rId29" Type="http://schemas.openxmlformats.org/officeDocument/2006/relationships/slide" Target="slides/slide24.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150" Type="http://schemas.openxmlformats.org/officeDocument/2006/relationships/slide" Target="slides/slide145.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149" Type="http://schemas.openxmlformats.org/officeDocument/2006/relationships/slide" Target="slides/slide144.xml"/><Relationship Id="rId4" Type="http://schemas.openxmlformats.org/officeDocument/2006/relationships/slideMaster" Target="slideMasters/slideMaster1.xml"/><Relationship Id="rId148" Type="http://schemas.openxmlformats.org/officeDocument/2006/relationships/slide" Target="slides/slide143.xml"/><Relationship Id="rId9" Type="http://schemas.openxmlformats.org/officeDocument/2006/relationships/slide" Target="slides/slide4.xml"/><Relationship Id="rId143" Type="http://schemas.openxmlformats.org/officeDocument/2006/relationships/slide" Target="slides/slide138.xml"/><Relationship Id="rId142" Type="http://schemas.openxmlformats.org/officeDocument/2006/relationships/slide" Target="slides/slide137.xml"/><Relationship Id="rId141" Type="http://schemas.openxmlformats.org/officeDocument/2006/relationships/slide" Target="slides/slide136.xml"/><Relationship Id="rId140" Type="http://schemas.openxmlformats.org/officeDocument/2006/relationships/slide" Target="slides/slide135.xml"/><Relationship Id="rId5" Type="http://schemas.openxmlformats.org/officeDocument/2006/relationships/notesMaster" Target="notesMasters/notesMaster1.xml"/><Relationship Id="rId147" Type="http://schemas.openxmlformats.org/officeDocument/2006/relationships/slide" Target="slides/slide142.xml"/><Relationship Id="rId6" Type="http://schemas.openxmlformats.org/officeDocument/2006/relationships/slide" Target="slides/slide1.xml"/><Relationship Id="rId146" Type="http://schemas.openxmlformats.org/officeDocument/2006/relationships/slide" Target="slides/slide141.xml"/><Relationship Id="rId7" Type="http://schemas.openxmlformats.org/officeDocument/2006/relationships/slide" Target="slides/slide2.xml"/><Relationship Id="rId145" Type="http://schemas.openxmlformats.org/officeDocument/2006/relationships/slide" Target="slides/slide140.xml"/><Relationship Id="rId8" Type="http://schemas.openxmlformats.org/officeDocument/2006/relationships/slide" Target="slides/slide3.xml"/><Relationship Id="rId144" Type="http://schemas.openxmlformats.org/officeDocument/2006/relationships/slide" Target="slides/slide139.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165" Type="http://schemas.openxmlformats.org/officeDocument/2006/relationships/font" Target="fonts/DancingScript-regular.fntdata"/><Relationship Id="rId69" Type="http://schemas.openxmlformats.org/officeDocument/2006/relationships/slide" Target="slides/slide64.xml"/><Relationship Id="rId164" Type="http://schemas.openxmlformats.org/officeDocument/2006/relationships/font" Target="fonts/Nosifer-regular.fntdata"/><Relationship Id="rId163" Type="http://schemas.openxmlformats.org/officeDocument/2006/relationships/font" Target="fonts/Sacramento-regular.fntdata"/><Relationship Id="rId162" Type="http://schemas.openxmlformats.org/officeDocument/2006/relationships/font" Target="fonts/Roboto-boldItalic.fntdata"/><Relationship Id="rId168" Type="http://schemas.openxmlformats.org/officeDocument/2006/relationships/font" Target="fonts/Comfortaa-bold.fntdata"/><Relationship Id="rId167" Type="http://schemas.openxmlformats.org/officeDocument/2006/relationships/font" Target="fonts/Comfortaa-regular.fntdata"/><Relationship Id="rId166" Type="http://schemas.openxmlformats.org/officeDocument/2006/relationships/font" Target="fonts/DancingScript-bold.fntdata"/><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161" Type="http://schemas.openxmlformats.org/officeDocument/2006/relationships/font" Target="fonts/Roboto-italic.fntdata"/><Relationship Id="rId54" Type="http://schemas.openxmlformats.org/officeDocument/2006/relationships/slide" Target="slides/slide49.xml"/><Relationship Id="rId160" Type="http://schemas.openxmlformats.org/officeDocument/2006/relationships/font" Target="fonts/Roboto-bold.fntdata"/><Relationship Id="rId57" Type="http://schemas.openxmlformats.org/officeDocument/2006/relationships/slide" Target="slides/slide52.xml"/><Relationship Id="rId56" Type="http://schemas.openxmlformats.org/officeDocument/2006/relationships/slide" Target="slides/slide51.xml"/><Relationship Id="rId159" Type="http://schemas.openxmlformats.org/officeDocument/2006/relationships/font" Target="fonts/Roboto-regular.fntdata"/><Relationship Id="rId59" Type="http://schemas.openxmlformats.org/officeDocument/2006/relationships/slide" Target="slides/slide54.xml"/><Relationship Id="rId154" Type="http://schemas.openxmlformats.org/officeDocument/2006/relationships/slide" Target="slides/slide149.xml"/><Relationship Id="rId58" Type="http://schemas.openxmlformats.org/officeDocument/2006/relationships/slide" Target="slides/slide53.xml"/><Relationship Id="rId153" Type="http://schemas.openxmlformats.org/officeDocument/2006/relationships/slide" Target="slides/slide148.xml"/><Relationship Id="rId152" Type="http://schemas.openxmlformats.org/officeDocument/2006/relationships/slide" Target="slides/slide147.xml"/><Relationship Id="rId151" Type="http://schemas.openxmlformats.org/officeDocument/2006/relationships/slide" Target="slides/slide146.xml"/><Relationship Id="rId158" Type="http://schemas.openxmlformats.org/officeDocument/2006/relationships/slide" Target="slides/slide153.xml"/><Relationship Id="rId157" Type="http://schemas.openxmlformats.org/officeDocument/2006/relationships/slide" Target="slides/slide152.xml"/><Relationship Id="rId156" Type="http://schemas.openxmlformats.org/officeDocument/2006/relationships/slide" Target="slides/slide151.xml"/><Relationship Id="rId155" Type="http://schemas.openxmlformats.org/officeDocument/2006/relationships/slide" Target="slides/slide1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02e58b626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102e58b626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9c50e73392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9c50e73392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102e58b6269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102e58b6269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39c50e73392_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39c50e73392_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01bdb76af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301bdb76af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01bdb76af8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01bdb76af8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01bdb76af8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01bdb76af8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01bdb76af8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01bdb76af8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01bdb76af8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01bdb76af8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01bdb76af8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301bdb76af8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01bdb76af8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01bdb76af8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01bdb76af8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01bdb76af8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01bdb76af8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01bdb76af8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01bdb76af8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01bdb76af8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01bdb76af8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301bdb76af8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01bdb76af8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01bdb76af8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01bdb76af8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01bdb76af8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01bdb76af8_1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01bdb76af8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01bdb76af8_1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01bdb76af8_1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01bdb76af8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01bdb76af8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01bdb76af8_1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01bdb76af8_1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01bdb76af8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01bdb76af8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01bdb76af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01bdb76af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01bdb76af8_2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01bdb76af8_2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72423d3db6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72423d3db6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72423d3db6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72423d3db6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72423d3db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72423d3db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9c50e73392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9c50e7339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9c50e73392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9c50e73392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9c50e73392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9c50e73392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9c50e73392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9c50e73392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9c50e73392_1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9c50e73392_1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9c50e73392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9c50e73392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9c50e73392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39c50e73392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12411e99d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112411e99d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01bdb76af8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301bdb76af8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1318e51bf54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1318e51bf54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1318e51bf54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1318e51bf5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1318e51bf54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1318e51bf54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1318e51bf54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1318e51bf54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72423d3db6_1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372423d3db6_1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1318e51bf54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1318e51bf54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9c50e73392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9c50e73392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102e58b6269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102e58b6269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102e58b6269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102e58b6269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312c52acbf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3312c52acbf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102e58b6269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102e58b6269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102e58b6269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102e58b6269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102e58b6269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102e58b6269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102e58b626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102e58b626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102e58b6269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102e58b6269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1318e51bf54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1318e51bf54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102e58b6269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102e58b6269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102e58b6269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102e58b6269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102e58b6269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102e58b6269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102e58b6269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102e58b6269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1318e51bf54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1318e51bf54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372423d3db6_1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372423d3db6_1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72423d3db6_1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372423d3db6_1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1318e51bf54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1318e51bf54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372423d3db6_1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372423d3db6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1318e51bf54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1318e51bf54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102e58b6269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102e58b6269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102e58b6269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102e58b6269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102e58b6269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102e58b6269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36f89db90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336f89db90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336f89db90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336f89db90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336f89db90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336f89db90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336f89db90b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336f89db90b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336f89db90b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336f89db90b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36f89db90b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336f89db90b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336f89db90b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336f89db90b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39c50e73392_2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39c50e73392_2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39c50e73392_2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39c50e73392_2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372423d3db6_1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372423d3db6_1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72423d3db6_1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372423d3db6_1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372423d3db6_2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372423d3db6_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372423d3db6_2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7" name="Google Shape;497;g372423d3db6_2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372423d3db6_2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372423d3db6_2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372423d3db6_2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372423d3db6_2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372423d3db6_2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372423d3db6_2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39c50e73392_2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39c50e73392_2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102e58b6269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102e58b6269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102e58b6269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102e58b6269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102e58b6269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102e58b6269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102e58b6269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0" name="Google Shape;540;g102e58b6269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102e58b6269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102e58b6269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200e216c46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200e216c46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372423d3db6_2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372423d3db6_2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372423d3db6_2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0" name="Google Shape;560;g372423d3db6_2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1318e51bf54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1318e51bf54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19550f96330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19550f96330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19550f96330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5" name="Google Shape;575;g19550f9633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19550f96330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19550f96330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19550f96330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19550f96330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19550f96330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19550f96330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19550f96330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8" name="Google Shape;598;g19550f96330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19550f96330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19550f96330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19550f9633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19550f9633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19550f96330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8" name="Google Shape;618;g19550f96330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39c50e73392_1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39c50e73392_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19550f96330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19550f96330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19550f96330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19550f96330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g19550f96330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3" name="Google Shape;643;g19550f96330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35118b4d4e4f25a3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35118b4d4e4f25a3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372423d3db6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372423d3db6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g104e19fdf5d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9" name="Google Shape;659;g104e19fdf5d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19550f96330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5" name="Google Shape;665;g19550f96330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19550f96330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5" name="Google Shape;675;g19550f96330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301bdb76af8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6" name="Google Shape;686;g301bdb76af8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301bdb76af8_4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1" name="Google Shape;691;g301bdb76af8_4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372423d3db6_1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372423d3db6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301bdb76af8_4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1" name="Google Shape;701;g301bdb76af8_4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g336f89db90b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1" name="Google Shape;711;g336f89db90b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336f89db90b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6" name="Google Shape;716;g336f89db90b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372423d3db6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4" name="Google Shape;724;g372423d3db6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372423d3db6_1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9" name="Google Shape;729;g372423d3db6_1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g372423d3db6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4" name="Google Shape;734;g372423d3db6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372423d3db6_1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9" name="Google Shape;739;g372423d3db6_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372423d3db6_1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5" name="Google Shape;745;g372423d3db6_1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372423d3db6_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372423d3db6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372423d3db6_2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372423d3db6_2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19550f96330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19550f96330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102e58b6269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5" name="Google Shape;765;g102e58b6269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g102e58b6269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2" name="Google Shape;772;g102e58b6269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g3dff46415d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0" name="Google Shape;780;g3dff46415d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g102e58b6269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6" name="Google Shape;786;g102e58b6269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g102e58b6269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2" name="Google Shape;792;g102e58b6269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g3dff46415da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0" name="Google Shape;800;g3dff46415da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g3dff46415da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9" name="Google Shape;809;g3dff46415da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g3dff46415da_1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4" name="Google Shape;814;g3dff46415da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3dff46415da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2" name="Google Shape;822;g3dff46415da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g3dff46415da_1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3" name="Google Shape;833;g3dff46415da_1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3dff46415da_1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3dff46415da_1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1318e51bf54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1318e51bf54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112411e99dd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112411e99dd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g112411e99dd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2" name="Google Shape;862;g112411e99dd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1318e51bf54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7" name="Google Shape;867;g1318e51bf5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102e58b6269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2" name="Google Shape;872;g102e58b6269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102e58b6269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7" name="Google Shape;877;g102e58b6269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g1317e701ebd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2" name="Google Shape;882;g1317e701ebd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1317e701ebd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8" name="Google Shape;888;g1317e701ebd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g1317e701ebd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3" name="Google Shape;893;g1317e701ebd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1317e701ebd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8" name="Google Shape;898;g1317e701ebd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g1317e701ebd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3" name="Google Shape;903;g1317e701ebd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g1317e701ebd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8" name="Google Shape;908;g1317e701ebd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g1318e51bf5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3" name="Google Shape;913;g1318e51bf5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g1317e701ebd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8" name="Google Shape;918;g1317e701ebd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g1317e701ebd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8" name="Google Shape;928;g1317e701ebd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g1317e701ebd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4" name="Google Shape;934;g1317e701ebd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g102e58b6269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1" name="Google Shape;941;g102e58b6269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g102e58b6269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8" name="Google Shape;948;g102e58b6269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2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2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7.jpg"/><Relationship Id="rId4" Type="http://schemas.openxmlformats.org/officeDocument/2006/relationships/image" Target="../media/image4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46.jpg"/><Relationship Id="rId4" Type="http://schemas.openxmlformats.org/officeDocument/2006/relationships/image" Target="../media/image27.jpg"/><Relationship Id="rId9" Type="http://schemas.openxmlformats.org/officeDocument/2006/relationships/image" Target="../media/image26.png"/><Relationship Id="rId5" Type="http://schemas.openxmlformats.org/officeDocument/2006/relationships/image" Target="../media/image22.jpg"/><Relationship Id="rId6" Type="http://schemas.openxmlformats.org/officeDocument/2006/relationships/image" Target="../media/image7.jpg"/><Relationship Id="rId7" Type="http://schemas.openxmlformats.org/officeDocument/2006/relationships/image" Target="../media/image9.jpg"/><Relationship Id="rId8"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image" Target="../media/image4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6.jpg"/><Relationship Id="rId4" Type="http://schemas.openxmlformats.org/officeDocument/2006/relationships/image" Target="../media/image12.jpg"/><Relationship Id="rId5" Type="http://schemas.openxmlformats.org/officeDocument/2006/relationships/image" Target="../media/image10.png"/><Relationship Id="rId6" Type="http://schemas.openxmlformats.org/officeDocument/2006/relationships/image" Target="../media/image1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32.jpg"/><Relationship Id="rId4" Type="http://schemas.openxmlformats.org/officeDocument/2006/relationships/image" Target="../media/image19.jpg"/><Relationship Id="rId5"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17.jpg"/><Relationship Id="rId4" Type="http://schemas.openxmlformats.org/officeDocument/2006/relationships/image" Target="../media/image3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21.jpg"/><Relationship Id="rId4" Type="http://schemas.openxmlformats.org/officeDocument/2006/relationships/image" Target="../media/image29.jpg"/><Relationship Id="rId5" Type="http://schemas.openxmlformats.org/officeDocument/2006/relationships/image" Target="../media/image3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16.jpg"/><Relationship Id="rId4" Type="http://schemas.openxmlformats.org/officeDocument/2006/relationships/image" Target="../media/image23.jpg"/><Relationship Id="rId5" Type="http://schemas.openxmlformats.org/officeDocument/2006/relationships/image" Target="../media/image164.jpg"/><Relationship Id="rId6" Type="http://schemas.openxmlformats.org/officeDocument/2006/relationships/image" Target="../media/image28.png"/><Relationship Id="rId7" Type="http://schemas.openxmlformats.org/officeDocument/2006/relationships/image" Target="../media/image30.png"/><Relationship Id="rId8" Type="http://schemas.openxmlformats.org/officeDocument/2006/relationships/image" Target="../media/image8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25.png"/><Relationship Id="rId4" Type="http://schemas.openxmlformats.org/officeDocument/2006/relationships/image" Target="../media/image33.jpg"/><Relationship Id="rId5" Type="http://schemas.openxmlformats.org/officeDocument/2006/relationships/image" Target="../media/image3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6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5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4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3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3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54.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105.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5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121.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45.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70.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image" Target="../media/image3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 Id="rId3" Type="http://schemas.openxmlformats.org/officeDocument/2006/relationships/image" Target="../media/image4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image" Target="../media/image42.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 Id="rId3" Type="http://schemas.openxmlformats.org/officeDocument/2006/relationships/image" Target="../media/image58.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 Id="rId3" Type="http://schemas.openxmlformats.org/officeDocument/2006/relationships/image" Target="../media/image43.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2.xml"/><Relationship Id="rId3" Type="http://schemas.openxmlformats.org/officeDocument/2006/relationships/image" Target="../media/image68.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 Id="rId3" Type="http://schemas.openxmlformats.org/officeDocument/2006/relationships/image" Target="../media/image47.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50.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7.xml"/><Relationship Id="rId3" Type="http://schemas.openxmlformats.org/officeDocument/2006/relationships/image" Target="../media/image130.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9.xml"/><Relationship Id="rId3" Type="http://schemas.openxmlformats.org/officeDocument/2006/relationships/image" Target="../media/image7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0.xml"/><Relationship Id="rId3" Type="http://schemas.openxmlformats.org/officeDocument/2006/relationships/image" Target="../media/image74.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1.xml"/><Relationship Id="rId3" Type="http://schemas.openxmlformats.org/officeDocument/2006/relationships/image" Target="../media/image6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3.xml"/><Relationship Id="rId3" Type="http://schemas.openxmlformats.org/officeDocument/2006/relationships/image" Target="../media/image51.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5.xml"/><Relationship Id="rId3" Type="http://schemas.openxmlformats.org/officeDocument/2006/relationships/image" Target="../media/image5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7.xml"/><Relationship Id="rId3" Type="http://schemas.openxmlformats.org/officeDocument/2006/relationships/image" Target="../media/image55.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8.xml"/><Relationship Id="rId3" Type="http://schemas.openxmlformats.org/officeDocument/2006/relationships/image" Target="../media/image64.jpg"/><Relationship Id="rId4" Type="http://schemas.openxmlformats.org/officeDocument/2006/relationships/image" Target="../media/image57.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9.xml"/><Relationship Id="rId3" Type="http://schemas.openxmlformats.org/officeDocument/2006/relationships/image" Target="../media/image56.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0.xml"/><Relationship Id="rId3" Type="http://schemas.openxmlformats.org/officeDocument/2006/relationships/image" Target="../media/image86.jpg"/><Relationship Id="rId4" Type="http://schemas.openxmlformats.org/officeDocument/2006/relationships/image" Target="../media/image91.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1.xml"/><Relationship Id="rId3" Type="http://schemas.openxmlformats.org/officeDocument/2006/relationships/image" Target="../media/image62.jpg"/><Relationship Id="rId4" Type="http://schemas.openxmlformats.org/officeDocument/2006/relationships/image" Target="../media/image61.jpg"/><Relationship Id="rId5" Type="http://schemas.openxmlformats.org/officeDocument/2006/relationships/image" Target="../media/image60.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2.xml"/><Relationship Id="rId3" Type="http://schemas.openxmlformats.org/officeDocument/2006/relationships/image" Target="../media/image65.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3.xml"/><Relationship Id="rId3" Type="http://schemas.openxmlformats.org/officeDocument/2006/relationships/image" Target="../media/image67.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4.xml"/><Relationship Id="rId3" Type="http://schemas.openxmlformats.org/officeDocument/2006/relationships/image" Target="../media/image181.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5.xml"/><Relationship Id="rId3" Type="http://schemas.openxmlformats.org/officeDocument/2006/relationships/image" Target="../media/image66.jpg"/><Relationship Id="rId4" Type="http://schemas.openxmlformats.org/officeDocument/2006/relationships/image" Target="../media/image97.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6.xml"/><Relationship Id="rId3" Type="http://schemas.openxmlformats.org/officeDocument/2006/relationships/image" Target="../media/image79.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7.xml"/><Relationship Id="rId3" Type="http://schemas.openxmlformats.org/officeDocument/2006/relationships/image" Target="../media/image8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8.xml"/><Relationship Id="rId3" Type="http://schemas.openxmlformats.org/officeDocument/2006/relationships/image" Target="../media/image72.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9.xml"/><Relationship Id="rId3" Type="http://schemas.openxmlformats.org/officeDocument/2006/relationships/image" Target="../media/image85.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0.xml"/><Relationship Id="rId3" Type="http://schemas.openxmlformats.org/officeDocument/2006/relationships/image" Target="../media/image8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4.xml"/><Relationship Id="rId3" Type="http://schemas.openxmlformats.org/officeDocument/2006/relationships/image" Target="../media/image78.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5.xml"/><Relationship Id="rId3" Type="http://schemas.openxmlformats.org/officeDocument/2006/relationships/image" Target="../media/image73.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6.xml"/><Relationship Id="rId3" Type="http://schemas.openxmlformats.org/officeDocument/2006/relationships/image" Target="../media/image76.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7.xml"/><Relationship Id="rId3" Type="http://schemas.openxmlformats.org/officeDocument/2006/relationships/image" Target="../media/image76.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8.xml"/><Relationship Id="rId3" Type="http://schemas.openxmlformats.org/officeDocument/2006/relationships/image" Target="../media/image99.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9.xml"/><Relationship Id="rId3" Type="http://schemas.openxmlformats.org/officeDocument/2006/relationships/image" Target="../media/image124.png"/><Relationship Id="rId4" Type="http://schemas.openxmlformats.org/officeDocument/2006/relationships/image" Target="../media/image77.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0.xml"/><Relationship Id="rId3" Type="http://schemas.openxmlformats.org/officeDocument/2006/relationships/image" Target="../media/image84.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1.xml"/><Relationship Id="rId3" Type="http://schemas.openxmlformats.org/officeDocument/2006/relationships/image" Target="../media/image82.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2.xml"/><Relationship Id="rId3" Type="http://schemas.openxmlformats.org/officeDocument/2006/relationships/image" Target="../media/image115.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3.xml"/><Relationship Id="rId3" Type="http://schemas.openxmlformats.org/officeDocument/2006/relationships/image" Target="../media/image93.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4.xml"/><Relationship Id="rId3" Type="http://schemas.openxmlformats.org/officeDocument/2006/relationships/image" Target="../media/image83.gif"/><Relationship Id="rId4" Type="http://schemas.openxmlformats.org/officeDocument/2006/relationships/image" Target="../media/image88.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5.xml"/><Relationship Id="rId3" Type="http://schemas.openxmlformats.org/officeDocument/2006/relationships/image" Target="../media/image141.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6.xml"/><Relationship Id="rId3" Type="http://schemas.openxmlformats.org/officeDocument/2006/relationships/image" Target="../media/image151.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7.xml"/><Relationship Id="rId3" Type="http://schemas.openxmlformats.org/officeDocument/2006/relationships/image" Target="../media/image156.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9.xml"/><Relationship Id="rId3" Type="http://schemas.openxmlformats.org/officeDocument/2006/relationships/image" Target="../media/image122.jp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0.xml"/><Relationship Id="rId3" Type="http://schemas.openxmlformats.org/officeDocument/2006/relationships/image" Target="../media/image89.jp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2.xml"/><Relationship Id="rId3" Type="http://schemas.openxmlformats.org/officeDocument/2006/relationships/hyperlink" Target="https://www.google.com/search?rlz=1C1YQLS_enIN955IN955&amp;sxsrf=ALiCzsYy6ZR7wO60x5yx9psrjiWQG2e6OQ:1654489958368&amp;q=Philip+II+of+Macedon&amp;stick=H4sIAAAAAAAAAONgVuLQz9U3SDM1y37EaMwt8PLHPWEprUlrTl5jVOHiCs7IL3fNK8ksqRQS42KDsnikuLjgmngWsYoEZGTmZBYoeHoq5Kcp-CYmp6bk5wEATniuO1kAAAA&amp;sa=X&amp;ved=2ahUKEwjh04Ky_5f4AhWN-DgGHSb1BYYQzIcDKAB6BAgFEAE" TargetMode="Externa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4.xml"/><Relationship Id="rId3" Type="http://schemas.openxmlformats.org/officeDocument/2006/relationships/image" Target="../media/image149.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5.xml"/><Relationship Id="rId3" Type="http://schemas.openxmlformats.org/officeDocument/2006/relationships/image" Target="../media/image90.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6.xml"/><Relationship Id="rId3" Type="http://schemas.openxmlformats.org/officeDocument/2006/relationships/image" Target="../media/image92.jpg"/><Relationship Id="rId4" Type="http://schemas.openxmlformats.org/officeDocument/2006/relationships/image" Target="../media/image98.jp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7.xml"/><Relationship Id="rId3" Type="http://schemas.openxmlformats.org/officeDocument/2006/relationships/image" Target="../media/image95.jpg"/><Relationship Id="rId4" Type="http://schemas.openxmlformats.org/officeDocument/2006/relationships/image" Target="../media/image108.jpg"/><Relationship Id="rId5" Type="http://schemas.openxmlformats.org/officeDocument/2006/relationships/image" Target="../media/image94.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8.xml"/><Relationship Id="rId3" Type="http://schemas.openxmlformats.org/officeDocument/2006/relationships/image" Target="../media/image96.jp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9.xml"/><Relationship Id="rId3" Type="http://schemas.openxmlformats.org/officeDocument/2006/relationships/image" Target="../media/image102.jpg"/><Relationship Id="rId4" Type="http://schemas.openxmlformats.org/officeDocument/2006/relationships/image" Target="../media/image100.jpg"/><Relationship Id="rId5" Type="http://schemas.openxmlformats.org/officeDocument/2006/relationships/image" Target="../media/image111.jp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0.xml"/><Relationship Id="rId3" Type="http://schemas.openxmlformats.org/officeDocument/2006/relationships/image" Target="../media/image103.jpg"/><Relationship Id="rId4" Type="http://schemas.openxmlformats.org/officeDocument/2006/relationships/image" Target="../media/image101.jp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1.xml"/><Relationship Id="rId3" Type="http://schemas.openxmlformats.org/officeDocument/2006/relationships/image" Target="../media/image110.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2.xml"/><Relationship Id="rId3" Type="http://schemas.openxmlformats.org/officeDocument/2006/relationships/image" Target="../media/image104.jpg"/><Relationship Id="rId4" Type="http://schemas.openxmlformats.org/officeDocument/2006/relationships/image" Target="../media/image116.jp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3.xml"/><Relationship Id="rId3" Type="http://schemas.openxmlformats.org/officeDocument/2006/relationships/image" Target="../media/image107.jp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4.xml"/><Relationship Id="rId3" Type="http://schemas.openxmlformats.org/officeDocument/2006/relationships/image" Target="../media/image117.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5.xml"/><Relationship Id="rId3" Type="http://schemas.openxmlformats.org/officeDocument/2006/relationships/image" Target="../media/image106.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6.xml"/><Relationship Id="rId3" Type="http://schemas.openxmlformats.org/officeDocument/2006/relationships/image" Target="../media/image109.jp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7.xml"/><Relationship Id="rId3" Type="http://schemas.openxmlformats.org/officeDocument/2006/relationships/image" Target="../media/image161.jp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8.xml"/><Relationship Id="rId3" Type="http://schemas.openxmlformats.org/officeDocument/2006/relationships/image" Target="../media/image125.jpg"/><Relationship Id="rId4" Type="http://schemas.openxmlformats.org/officeDocument/2006/relationships/image" Target="../media/image120.jp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9.xml"/><Relationship Id="rId3" Type="http://schemas.openxmlformats.org/officeDocument/2006/relationships/image" Target="../media/image127.jpg"/><Relationship Id="rId4" Type="http://schemas.openxmlformats.org/officeDocument/2006/relationships/image" Target="../media/image114.jpg"/><Relationship Id="rId5" Type="http://schemas.openxmlformats.org/officeDocument/2006/relationships/image" Target="../media/image112.jpg"/><Relationship Id="rId6" Type="http://schemas.openxmlformats.org/officeDocument/2006/relationships/image" Target="../media/image113.jpg"/><Relationship Id="rId7" Type="http://schemas.openxmlformats.org/officeDocument/2006/relationships/image" Target="../media/image118.jp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0.xml"/><Relationship Id="rId3" Type="http://schemas.openxmlformats.org/officeDocument/2006/relationships/image" Target="../media/image131.jpg"/><Relationship Id="rId4" Type="http://schemas.openxmlformats.org/officeDocument/2006/relationships/image" Target="../media/image119.jpg"/><Relationship Id="rId5" Type="http://schemas.openxmlformats.org/officeDocument/2006/relationships/image" Target="../media/image129.jpg"/><Relationship Id="rId6" Type="http://schemas.openxmlformats.org/officeDocument/2006/relationships/image" Target="../media/image136.jpg"/><Relationship Id="rId7" Type="http://schemas.openxmlformats.org/officeDocument/2006/relationships/image" Target="../media/image132.jpg"/><Relationship Id="rId8" Type="http://schemas.openxmlformats.org/officeDocument/2006/relationships/image" Target="../media/image123.jp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2.xml"/><Relationship Id="rId3" Type="http://schemas.openxmlformats.org/officeDocument/2006/relationships/image" Target="../media/image128.jp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3.xml"/><Relationship Id="rId3" Type="http://schemas.openxmlformats.org/officeDocument/2006/relationships/image" Target="../media/image126.jp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4.xml"/><Relationship Id="rId3" Type="http://schemas.openxmlformats.org/officeDocument/2006/relationships/image" Target="../media/image128.jp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5.xml"/><Relationship Id="rId3" Type="http://schemas.openxmlformats.org/officeDocument/2006/relationships/image" Target="../media/image145.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6.xml"/><Relationship Id="rId3" Type="http://schemas.openxmlformats.org/officeDocument/2006/relationships/image" Target="../media/image144.jpg"/><Relationship Id="rId4" Type="http://schemas.openxmlformats.org/officeDocument/2006/relationships/image" Target="../media/image147.png"/><Relationship Id="rId5" Type="http://schemas.openxmlformats.org/officeDocument/2006/relationships/image" Target="../media/image135.jpg"/><Relationship Id="rId6" Type="http://schemas.openxmlformats.org/officeDocument/2006/relationships/image" Target="../media/image134.jp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7.xml"/><Relationship Id="rId3" Type="http://schemas.openxmlformats.org/officeDocument/2006/relationships/image" Target="../media/image137.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8.xml"/><Relationship Id="rId3" Type="http://schemas.openxmlformats.org/officeDocument/2006/relationships/image" Target="../media/image133.jp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9.xml"/><Relationship Id="rId3" Type="http://schemas.openxmlformats.org/officeDocument/2006/relationships/image" Target="../media/image148.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0.xml"/><Relationship Id="rId3" Type="http://schemas.openxmlformats.org/officeDocument/2006/relationships/image" Target="../media/image139.jpg"/><Relationship Id="rId4" Type="http://schemas.openxmlformats.org/officeDocument/2006/relationships/image" Target="../media/image140.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1.xml"/><Relationship Id="rId3" Type="http://schemas.openxmlformats.org/officeDocument/2006/relationships/image" Target="../media/image150.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2.xml"/><Relationship Id="rId3" Type="http://schemas.openxmlformats.org/officeDocument/2006/relationships/image" Target="../media/image138.jp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3.xml"/><Relationship Id="rId3" Type="http://schemas.openxmlformats.org/officeDocument/2006/relationships/image" Target="../media/image146.jp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5.xml"/><Relationship Id="rId3" Type="http://schemas.openxmlformats.org/officeDocument/2006/relationships/image" Target="../media/image143.jpg"/><Relationship Id="rId4" Type="http://schemas.openxmlformats.org/officeDocument/2006/relationships/image" Target="../media/image142.jp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6.xml"/><Relationship Id="rId3" Type="http://schemas.openxmlformats.org/officeDocument/2006/relationships/image" Target="../media/image142.jp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8.xml"/><Relationship Id="rId3" Type="http://schemas.openxmlformats.org/officeDocument/2006/relationships/image" Target="../media/image143.jp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0.xml"/><Relationship Id="rId3" Type="http://schemas.openxmlformats.org/officeDocument/2006/relationships/image" Target="../media/image157.jpg"/><Relationship Id="rId4" Type="http://schemas.openxmlformats.org/officeDocument/2006/relationships/image" Target="../media/image168.jpg"/><Relationship Id="rId5" Type="http://schemas.openxmlformats.org/officeDocument/2006/relationships/image" Target="../media/image155.jp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1.xml"/><Relationship Id="rId3" Type="http://schemas.openxmlformats.org/officeDocument/2006/relationships/image" Target="../media/image152.jp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2.xml"/><Relationship Id="rId3" Type="http://schemas.openxmlformats.org/officeDocument/2006/relationships/image" Target="../media/image172.png"/><Relationship Id="rId4" Type="http://schemas.openxmlformats.org/officeDocument/2006/relationships/image" Target="../media/image173.jp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3.xml"/><Relationship Id="rId3" Type="http://schemas.openxmlformats.org/officeDocument/2006/relationships/image" Target="../media/image178.jpg"/><Relationship Id="rId4" Type="http://schemas.openxmlformats.org/officeDocument/2006/relationships/image" Target="../media/image154.jpg"/><Relationship Id="rId5" Type="http://schemas.openxmlformats.org/officeDocument/2006/relationships/image" Target="../media/image180.jpg"/><Relationship Id="rId6" Type="http://schemas.openxmlformats.org/officeDocument/2006/relationships/image" Target="../media/image158.jp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4.xml"/><Relationship Id="rId3" Type="http://schemas.openxmlformats.org/officeDocument/2006/relationships/image" Target="../media/image169.jpg"/><Relationship Id="rId4" Type="http://schemas.openxmlformats.org/officeDocument/2006/relationships/image" Target="../media/image182.png"/><Relationship Id="rId5" Type="http://schemas.openxmlformats.org/officeDocument/2006/relationships/hyperlink" Target="https://en.wikipedia.org/wiki/Nari_Shakti_Puraskar" TargetMode="Externa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5.xml"/><Relationship Id="rId3" Type="http://schemas.openxmlformats.org/officeDocument/2006/relationships/image" Target="../media/image179.jpg"/><Relationship Id="rId4" Type="http://schemas.openxmlformats.org/officeDocument/2006/relationships/image" Target="../media/image177.jpg"/><Relationship Id="rId5" Type="http://schemas.openxmlformats.org/officeDocument/2006/relationships/image" Target="../media/image175.jp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6.xml"/><Relationship Id="rId3" Type="http://schemas.openxmlformats.org/officeDocument/2006/relationships/image" Target="../media/image126.jp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7.xml"/><Relationship Id="rId3" Type="http://schemas.openxmlformats.org/officeDocument/2006/relationships/image" Target="../media/image159.jp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8.xml"/><Relationship Id="rId3" Type="http://schemas.openxmlformats.org/officeDocument/2006/relationships/image" Target="../media/image162.jp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9.xml"/><Relationship Id="rId3" Type="http://schemas.openxmlformats.org/officeDocument/2006/relationships/image" Target="../media/image174.jp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1.xml"/><Relationship Id="rId3" Type="http://schemas.openxmlformats.org/officeDocument/2006/relationships/image" Target="../media/image171.jp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2.xml"/><Relationship Id="rId3" Type="http://schemas.openxmlformats.org/officeDocument/2006/relationships/image" Target="../media/image160.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3.xml"/><Relationship Id="rId3" Type="http://schemas.openxmlformats.org/officeDocument/2006/relationships/image" Target="../media/image167.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4.xml"/><Relationship Id="rId3" Type="http://schemas.openxmlformats.org/officeDocument/2006/relationships/image" Target="../media/image165.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5.xml"/><Relationship Id="rId3" Type="http://schemas.openxmlformats.org/officeDocument/2006/relationships/image" Target="../media/image163.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6.xml"/><Relationship Id="rId3" Type="http://schemas.openxmlformats.org/officeDocument/2006/relationships/image" Target="../media/image176.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7.xml"/><Relationship Id="rId3" Type="http://schemas.openxmlformats.org/officeDocument/2006/relationships/image" Target="../media/image170.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8.xml"/><Relationship Id="rId3" Type="http://schemas.openxmlformats.org/officeDocument/2006/relationships/image" Target="../media/image166.jp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9.xml"/><Relationship Id="rId3" Type="http://schemas.openxmlformats.org/officeDocument/2006/relationships/hyperlink" Target="https://enterslice.com/fssai-registration" TargetMode="Externa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b="2234" l="0" r="0" t="14419"/>
          <a:stretch/>
        </p:blipFill>
        <p:spPr>
          <a:xfrm>
            <a:off x="64375" y="30525"/>
            <a:ext cx="9003424" cy="4286825"/>
          </a:xfrm>
          <a:prstGeom prst="rect">
            <a:avLst/>
          </a:prstGeom>
          <a:noFill/>
          <a:ln>
            <a:noFill/>
          </a:ln>
        </p:spPr>
      </p:pic>
      <p:sp>
        <p:nvSpPr>
          <p:cNvPr id="55" name="Google Shape;55;p13"/>
          <p:cNvSpPr txBox="1"/>
          <p:nvPr/>
        </p:nvSpPr>
        <p:spPr>
          <a:xfrm>
            <a:off x="140575" y="4221000"/>
            <a:ext cx="8829600" cy="1077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0000FF"/>
                </a:solidFill>
              </a:rPr>
              <a:t>PRESENTED BY UNNI KRISHNAN V FROM YATEER CREATIVE SOLUTIONS</a:t>
            </a:r>
            <a:endParaRPr b="1" sz="2900">
              <a:solidFill>
                <a:srgbClr val="0000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nvSpPr>
        <p:spPr>
          <a:xfrm>
            <a:off x="350800" y="185850"/>
            <a:ext cx="8240700" cy="477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600">
                <a:solidFill>
                  <a:srgbClr val="0000FF"/>
                </a:solidFill>
              </a:rPr>
              <a:t>What We Do</a:t>
            </a:r>
            <a:r>
              <a:rPr b="1" lang="en-GB" sz="2600">
                <a:solidFill>
                  <a:srgbClr val="0000FF"/>
                </a:solidFill>
              </a:rPr>
              <a:t>?</a:t>
            </a:r>
            <a:endParaRPr b="1" sz="2600">
              <a:solidFill>
                <a:srgbClr val="0000FF"/>
              </a:solidFill>
            </a:endParaRPr>
          </a:p>
          <a:p>
            <a:pPr indent="0" lvl="0" marL="0" rtl="0" algn="l">
              <a:lnSpc>
                <a:spcPct val="115000"/>
              </a:lnSpc>
              <a:spcBef>
                <a:spcPts val="1400"/>
              </a:spcBef>
              <a:spcAft>
                <a:spcPts val="0"/>
              </a:spcAft>
              <a:buClr>
                <a:schemeClr val="dk1"/>
              </a:buClr>
              <a:buSzPts val="1100"/>
              <a:buFont typeface="Arial"/>
              <a:buNone/>
            </a:pPr>
            <a:r>
              <a:rPr b="1" lang="en-GB" sz="1300">
                <a:solidFill>
                  <a:schemeClr val="dk1"/>
                </a:solidFill>
              </a:rPr>
              <a:t>About Yateer Creative Solutions</a:t>
            </a:r>
            <a:endParaRPr b="1"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GB" sz="1300">
                <a:solidFill>
                  <a:schemeClr val="dk1"/>
                </a:solidFill>
              </a:rPr>
              <a:t>Yateer Creative Solutions is a multidisciplinary brand and business consultancy specializing in </a:t>
            </a:r>
            <a:r>
              <a:rPr b="1" lang="en-GB" sz="1300">
                <a:solidFill>
                  <a:schemeClr val="dk1"/>
                </a:solidFill>
              </a:rPr>
              <a:t>end-to-end setup and growth strategies</a:t>
            </a:r>
            <a:r>
              <a:rPr lang="en-GB" sz="1300">
                <a:solidFill>
                  <a:schemeClr val="dk1"/>
                </a:solidFill>
              </a:rPr>
              <a:t> for new and emerging ventures. We combine strategic insight, creative excellence, and operational expertise to transform concepts into successful, scalable businesses.</a:t>
            </a:r>
            <a:endParaRPr sz="1300">
              <a:solidFill>
                <a:schemeClr val="dk1"/>
              </a:solidFill>
            </a:endParaRPr>
          </a:p>
          <a:p>
            <a:pPr indent="0" lvl="0" marL="0" rtl="0" algn="l">
              <a:spcBef>
                <a:spcPts val="1200"/>
              </a:spcBef>
              <a:spcAft>
                <a:spcPts val="0"/>
              </a:spcAft>
              <a:buNone/>
            </a:pPr>
            <a:r>
              <a:t/>
            </a:r>
            <a:endParaRPr sz="1300">
              <a:solidFill>
                <a:srgbClr val="202124"/>
              </a:solidFill>
              <a:highlight>
                <a:srgbClr val="FFFFFF"/>
              </a:highlight>
            </a:endParaRPr>
          </a:p>
          <a:p>
            <a:pPr indent="-311150" lvl="0" marL="457200" rtl="0" algn="l">
              <a:lnSpc>
                <a:spcPct val="115000"/>
              </a:lnSpc>
              <a:spcBef>
                <a:spcPts val="1200"/>
              </a:spcBef>
              <a:spcAft>
                <a:spcPts val="0"/>
              </a:spcAft>
              <a:buClr>
                <a:schemeClr val="dk1"/>
              </a:buClr>
              <a:buSzPts val="1300"/>
              <a:buChar char="●"/>
            </a:pPr>
            <a:r>
              <a:rPr b="1" lang="en-GB" sz="1300">
                <a:solidFill>
                  <a:schemeClr val="dk1"/>
                </a:solidFill>
              </a:rPr>
              <a:t>Business Research &amp; Strategy:</a:t>
            </a:r>
            <a:r>
              <a:rPr lang="en-GB" sz="1300">
                <a:solidFill>
                  <a:schemeClr val="dk1"/>
                </a:solidFill>
              </a:rPr>
              <a:t> Market analysis, feasibility studies, and business modeling.</a:t>
            </a:r>
            <a:endParaRPr sz="1300">
              <a:solidFill>
                <a:schemeClr val="dk1"/>
              </a:solidFill>
            </a:endParaRPr>
          </a:p>
          <a:p>
            <a:pPr indent="-311150" lvl="0" marL="457200" rtl="0" algn="l">
              <a:lnSpc>
                <a:spcPct val="115000"/>
              </a:lnSpc>
              <a:spcBef>
                <a:spcPts val="0"/>
              </a:spcBef>
              <a:spcAft>
                <a:spcPts val="0"/>
              </a:spcAft>
              <a:buClr>
                <a:schemeClr val="dk1"/>
              </a:buClr>
              <a:buSzPts val="1300"/>
              <a:buChar char="●"/>
            </a:pPr>
            <a:r>
              <a:rPr b="1" lang="en-GB" sz="1300">
                <a:solidFill>
                  <a:schemeClr val="dk1"/>
                </a:solidFill>
              </a:rPr>
              <a:t>Brand Identity &amp; Design:</a:t>
            </a:r>
            <a:r>
              <a:rPr lang="en-GB" sz="1300">
                <a:solidFill>
                  <a:schemeClr val="dk1"/>
                </a:solidFill>
              </a:rPr>
              <a:t> Logo creation, visual identity systems, and communication design.</a:t>
            </a:r>
            <a:endParaRPr sz="1300">
              <a:solidFill>
                <a:schemeClr val="dk1"/>
              </a:solidFill>
            </a:endParaRPr>
          </a:p>
          <a:p>
            <a:pPr indent="-311150" lvl="0" marL="457200" rtl="0" algn="l">
              <a:lnSpc>
                <a:spcPct val="115000"/>
              </a:lnSpc>
              <a:spcBef>
                <a:spcPts val="0"/>
              </a:spcBef>
              <a:spcAft>
                <a:spcPts val="0"/>
              </a:spcAft>
              <a:buClr>
                <a:schemeClr val="dk1"/>
              </a:buClr>
              <a:buSzPts val="1300"/>
              <a:buChar char="●"/>
            </a:pPr>
            <a:r>
              <a:rPr b="1" lang="en-GB" sz="1300">
                <a:solidFill>
                  <a:schemeClr val="dk1"/>
                </a:solidFill>
              </a:rPr>
              <a:t>Digital Solutions:</a:t>
            </a:r>
            <a:r>
              <a:rPr lang="en-GB" sz="1300">
                <a:solidFill>
                  <a:schemeClr val="dk1"/>
                </a:solidFill>
              </a:rPr>
              <a:t> Website design, digital branding, and user experience development.</a:t>
            </a:r>
            <a:endParaRPr sz="1300">
              <a:solidFill>
                <a:schemeClr val="dk1"/>
              </a:solidFill>
            </a:endParaRPr>
          </a:p>
          <a:p>
            <a:pPr indent="-311150" lvl="0" marL="457200" rtl="0" algn="l">
              <a:lnSpc>
                <a:spcPct val="115000"/>
              </a:lnSpc>
              <a:spcBef>
                <a:spcPts val="0"/>
              </a:spcBef>
              <a:spcAft>
                <a:spcPts val="0"/>
              </a:spcAft>
              <a:buClr>
                <a:schemeClr val="dk1"/>
              </a:buClr>
              <a:buSzPts val="1300"/>
              <a:buChar char="●"/>
            </a:pPr>
            <a:r>
              <a:rPr b="1" lang="en-GB" sz="1300">
                <a:solidFill>
                  <a:schemeClr val="dk1"/>
                </a:solidFill>
              </a:rPr>
              <a:t>Infrastructure &amp; Location Planning:</a:t>
            </a:r>
            <a:r>
              <a:rPr lang="en-GB" sz="1300">
                <a:solidFill>
                  <a:schemeClr val="dk1"/>
                </a:solidFill>
              </a:rPr>
              <a:t> Site evaluation, layout optimization, and design coordination.</a:t>
            </a:r>
            <a:endParaRPr sz="1300">
              <a:solidFill>
                <a:schemeClr val="dk1"/>
              </a:solidFill>
            </a:endParaRPr>
          </a:p>
          <a:p>
            <a:pPr indent="-311150" lvl="0" marL="457200" rtl="0" algn="l">
              <a:lnSpc>
                <a:spcPct val="115000"/>
              </a:lnSpc>
              <a:spcBef>
                <a:spcPts val="0"/>
              </a:spcBef>
              <a:spcAft>
                <a:spcPts val="0"/>
              </a:spcAft>
              <a:buClr>
                <a:schemeClr val="dk1"/>
              </a:buClr>
              <a:buSzPts val="1300"/>
              <a:buChar char="●"/>
            </a:pPr>
            <a:r>
              <a:rPr b="1" lang="en-GB" sz="1300">
                <a:solidFill>
                  <a:schemeClr val="dk1"/>
                </a:solidFill>
              </a:rPr>
              <a:t>Menu Engineering &amp; Product Strategy:</a:t>
            </a:r>
            <a:r>
              <a:rPr lang="en-GB" sz="1300">
                <a:solidFill>
                  <a:schemeClr val="dk1"/>
                </a:solidFill>
              </a:rPr>
              <a:t> Concept curation, pricing, and profitability optimization for F&amp;B ventures.</a:t>
            </a:r>
            <a:endParaRPr sz="1300">
              <a:solidFill>
                <a:schemeClr val="dk1"/>
              </a:solidFill>
            </a:endParaRPr>
          </a:p>
          <a:p>
            <a:pPr indent="-311150" lvl="0" marL="457200" rtl="0" algn="l">
              <a:lnSpc>
                <a:spcPct val="115000"/>
              </a:lnSpc>
              <a:spcBef>
                <a:spcPts val="0"/>
              </a:spcBef>
              <a:spcAft>
                <a:spcPts val="0"/>
              </a:spcAft>
              <a:buClr>
                <a:schemeClr val="dk1"/>
              </a:buClr>
              <a:buSzPts val="1300"/>
              <a:buChar char="●"/>
            </a:pPr>
            <a:r>
              <a:rPr b="1" lang="en-GB" sz="1300">
                <a:solidFill>
                  <a:schemeClr val="dk1"/>
                </a:solidFill>
              </a:rPr>
              <a:t>Growth &amp; Marketing Strategy:</a:t>
            </a:r>
            <a:r>
              <a:rPr lang="en-GB" sz="1300">
                <a:solidFill>
                  <a:schemeClr val="dk1"/>
                </a:solidFill>
              </a:rPr>
              <a:t> Launch planning, brand positioning, and expansion strategy.</a:t>
            </a:r>
            <a:br>
              <a:rPr lang="en-GB" sz="1300">
                <a:solidFill>
                  <a:schemeClr val="dk1"/>
                </a:solidFill>
              </a:rPr>
            </a:br>
            <a:endParaRPr sz="1300">
              <a:solidFill>
                <a:schemeClr val="dk1"/>
              </a:solidFill>
            </a:endParaRPr>
          </a:p>
          <a:p>
            <a:pPr indent="0" lvl="0" marL="0" rtl="0" algn="l">
              <a:lnSpc>
                <a:spcPct val="115000"/>
              </a:lnSpc>
              <a:spcBef>
                <a:spcPts val="1200"/>
              </a:spcBef>
              <a:spcAft>
                <a:spcPts val="1200"/>
              </a:spcAft>
              <a:buNone/>
            </a:pPr>
            <a:r>
              <a:rPr lang="en-GB" sz="1300">
                <a:solidFill>
                  <a:schemeClr val="dk1"/>
                </a:solidFill>
              </a:rPr>
              <a:t>Yateer serves as a </a:t>
            </a:r>
            <a:r>
              <a:rPr b="1" lang="en-GB" sz="1300">
                <a:solidFill>
                  <a:schemeClr val="dk1"/>
                </a:solidFill>
              </a:rPr>
              <a:t>strategic partner for entrepreneurs</a:t>
            </a:r>
            <a:r>
              <a:rPr lang="en-GB" sz="1300">
                <a:solidFill>
                  <a:schemeClr val="dk1"/>
                </a:solidFill>
              </a:rPr>
              <a:t>, providing a 360° approach that bridges </a:t>
            </a:r>
            <a:r>
              <a:rPr b="1" lang="en-GB" sz="1300">
                <a:solidFill>
                  <a:schemeClr val="dk1"/>
                </a:solidFill>
              </a:rPr>
              <a:t>brand vision, market opportunity, and operational execution</a:t>
            </a:r>
            <a:r>
              <a:rPr lang="en-GB" sz="1300">
                <a:solidFill>
                  <a:schemeClr val="dk1"/>
                </a:solidFill>
              </a:rPr>
              <a:t>.</a:t>
            </a:r>
            <a:endParaRPr sz="1300">
              <a:solidFill>
                <a:srgbClr val="202124"/>
              </a:solidFill>
              <a:highlight>
                <a:srgbClr val="FFFFFF"/>
              </a:high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pic>
        <p:nvPicPr>
          <p:cNvPr id="65" name="Google Shape;65;p15" title="Yum_Brands_HABIT_Stacked_SECONDARY_004.jpg"/>
          <p:cNvPicPr preferRelativeResize="0"/>
          <p:nvPr/>
        </p:nvPicPr>
        <p:blipFill>
          <a:blip r:embed="rId3">
            <a:alphaModFix/>
          </a:blip>
          <a:stretch>
            <a:fillRect/>
          </a:stretch>
        </p:blipFill>
        <p:spPr>
          <a:xfrm>
            <a:off x="125275" y="0"/>
            <a:ext cx="3086100" cy="4572000"/>
          </a:xfrm>
          <a:prstGeom prst="rect">
            <a:avLst/>
          </a:prstGeom>
          <a:noFill/>
          <a:ln>
            <a:noFill/>
          </a:ln>
        </p:spPr>
      </p:pic>
      <p:sp>
        <p:nvSpPr>
          <p:cNvPr id="66" name="Google Shape;66;p15"/>
          <p:cNvSpPr txBox="1"/>
          <p:nvPr/>
        </p:nvSpPr>
        <p:spPr>
          <a:xfrm>
            <a:off x="3211375" y="355350"/>
            <a:ext cx="5435700" cy="4402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100">
                <a:solidFill>
                  <a:srgbClr val="0000FF"/>
                </a:solidFill>
              </a:rPr>
              <a:t>Our Team Has Worked With</a:t>
            </a:r>
            <a:endParaRPr b="1" sz="3100">
              <a:solidFill>
                <a:srgbClr val="0000FF"/>
              </a:solidFill>
            </a:endParaRPr>
          </a:p>
          <a:p>
            <a:pPr indent="0" lvl="0" marL="0" rtl="0" algn="l">
              <a:spcBef>
                <a:spcPts val="0"/>
              </a:spcBef>
              <a:spcAft>
                <a:spcPts val="0"/>
              </a:spcAft>
              <a:buNone/>
            </a:pPr>
            <a:r>
              <a:t/>
            </a:r>
            <a:endParaRPr sz="3500"/>
          </a:p>
          <a:p>
            <a:pPr indent="0" lvl="0" marL="0" rtl="0" algn="l">
              <a:spcBef>
                <a:spcPts val="0"/>
              </a:spcBef>
              <a:spcAft>
                <a:spcPts val="0"/>
              </a:spcAft>
              <a:buNone/>
            </a:pPr>
            <a:r>
              <a:rPr lang="en-GB" sz="2600">
                <a:solidFill>
                  <a:schemeClr val="dk1"/>
                </a:solidFill>
              </a:rPr>
              <a:t>Setting Up </a:t>
            </a:r>
            <a:r>
              <a:rPr b="1" lang="en-GB" sz="2600">
                <a:solidFill>
                  <a:schemeClr val="dk1"/>
                </a:solidFill>
              </a:rPr>
              <a:t>over 2000+ outlets</a:t>
            </a:r>
            <a:r>
              <a:rPr lang="en-GB" sz="2600">
                <a:solidFill>
                  <a:schemeClr val="dk1"/>
                </a:solidFill>
              </a:rPr>
              <a:t> across India, Thailand, Nigeria and Nepal.</a:t>
            </a:r>
            <a:endParaRPr sz="4100">
              <a:solidFill>
                <a:srgbClr val="202124"/>
              </a:solidFill>
              <a:highlight>
                <a:srgbClr val="FFFFFF"/>
              </a:highlight>
            </a:endParaRPr>
          </a:p>
          <a:p>
            <a:pPr indent="0" lvl="0" marL="0" rtl="0" algn="l">
              <a:spcBef>
                <a:spcPts val="0"/>
              </a:spcBef>
              <a:spcAft>
                <a:spcPts val="0"/>
              </a:spcAft>
              <a:buNone/>
            </a:pPr>
            <a:r>
              <a:t/>
            </a:r>
            <a:endParaRPr sz="2600">
              <a:solidFill>
                <a:srgbClr val="202124"/>
              </a:solidFill>
              <a:highlight>
                <a:srgbClr val="FFFFFF"/>
              </a:highlight>
            </a:endParaRPr>
          </a:p>
          <a:p>
            <a:pPr indent="0" lvl="0" marL="0" rtl="0" algn="l">
              <a:spcBef>
                <a:spcPts val="0"/>
              </a:spcBef>
              <a:spcAft>
                <a:spcPts val="0"/>
              </a:spcAft>
              <a:buNone/>
            </a:pPr>
            <a:r>
              <a:rPr lang="en-GB" sz="2600">
                <a:solidFill>
                  <a:srgbClr val="202122"/>
                </a:solidFill>
                <a:highlight>
                  <a:srgbClr val="FFFFFF"/>
                </a:highlight>
              </a:rPr>
              <a:t>On the global side, Yum! Brands says it operates “61,000+ restaurants in 155+ countries &amp; territories”.</a:t>
            </a:r>
            <a:endParaRPr sz="2600">
              <a:solidFill>
                <a:srgbClr val="202124"/>
              </a:solidFill>
              <a:highlight>
                <a:srgbClr val="FFFFFF"/>
              </a:high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pic>
        <p:nvPicPr>
          <p:cNvPr id="71" name="Google Shape;71;p16"/>
          <p:cNvPicPr preferRelativeResize="0"/>
          <p:nvPr/>
        </p:nvPicPr>
        <p:blipFill rotWithShape="1">
          <a:blip r:embed="rId3">
            <a:alphaModFix/>
          </a:blip>
          <a:srcRect b="2234" l="0" r="0" t="14419"/>
          <a:stretch/>
        </p:blipFill>
        <p:spPr>
          <a:xfrm>
            <a:off x="64375" y="30525"/>
            <a:ext cx="9003424" cy="4286825"/>
          </a:xfrm>
          <a:prstGeom prst="rect">
            <a:avLst/>
          </a:prstGeom>
          <a:noFill/>
          <a:ln>
            <a:noFill/>
          </a:ln>
        </p:spPr>
      </p:pic>
      <p:sp>
        <p:nvSpPr>
          <p:cNvPr id="72" name="Google Shape;72;p16"/>
          <p:cNvSpPr txBox="1"/>
          <p:nvPr/>
        </p:nvSpPr>
        <p:spPr>
          <a:xfrm>
            <a:off x="140575" y="4221000"/>
            <a:ext cx="8829600" cy="1077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0000FF"/>
                </a:solidFill>
              </a:rPr>
              <a:t>PRESENTED BY UNNI KRISHNAN V FROM YATEER CREATIVE SOLUTIONS</a:t>
            </a:r>
            <a:endParaRPr b="1" sz="2900">
              <a:solidFill>
                <a:srgbClr val="0000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pic>
        <p:nvPicPr>
          <p:cNvPr id="77" name="Google Shape;77;p17"/>
          <p:cNvPicPr preferRelativeResize="0"/>
          <p:nvPr/>
        </p:nvPicPr>
        <p:blipFill>
          <a:blip r:embed="rId3">
            <a:alphaModFix/>
          </a:blip>
          <a:stretch>
            <a:fillRect/>
          </a:stretch>
        </p:blipFill>
        <p:spPr>
          <a:xfrm>
            <a:off x="2152650" y="152400"/>
            <a:ext cx="4838701" cy="48387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pic>
        <p:nvPicPr>
          <p:cNvPr id="82" name="Google Shape;82;p18"/>
          <p:cNvPicPr preferRelativeResize="0"/>
          <p:nvPr/>
        </p:nvPicPr>
        <p:blipFill>
          <a:blip r:embed="rId3">
            <a:alphaModFix/>
          </a:blip>
          <a:stretch>
            <a:fillRect/>
          </a:stretch>
        </p:blipFill>
        <p:spPr>
          <a:xfrm>
            <a:off x="159600" y="223375"/>
            <a:ext cx="4808151" cy="4808151"/>
          </a:xfrm>
          <a:prstGeom prst="rect">
            <a:avLst/>
          </a:prstGeom>
          <a:noFill/>
          <a:ln>
            <a:noFill/>
          </a:ln>
        </p:spPr>
      </p:pic>
      <p:sp>
        <p:nvSpPr>
          <p:cNvPr id="83" name="Google Shape;83;p18"/>
          <p:cNvSpPr txBox="1"/>
          <p:nvPr/>
        </p:nvSpPr>
        <p:spPr>
          <a:xfrm>
            <a:off x="5303150" y="2265800"/>
            <a:ext cx="32829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500">
                <a:solidFill>
                  <a:srgbClr val="0000FF"/>
                </a:solidFill>
              </a:rPr>
              <a:t>ADVERTISING</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9"/>
          <p:cNvPicPr preferRelativeResize="0"/>
          <p:nvPr/>
        </p:nvPicPr>
        <p:blipFill>
          <a:blip r:embed="rId3">
            <a:alphaModFix/>
          </a:blip>
          <a:stretch>
            <a:fillRect/>
          </a:stretch>
        </p:blipFill>
        <p:spPr>
          <a:xfrm>
            <a:off x="4089825" y="152400"/>
            <a:ext cx="4838702" cy="4838702"/>
          </a:xfrm>
          <a:prstGeom prst="rect">
            <a:avLst/>
          </a:prstGeom>
          <a:noFill/>
          <a:ln>
            <a:noFill/>
          </a:ln>
        </p:spPr>
      </p:pic>
      <p:sp>
        <p:nvSpPr>
          <p:cNvPr id="89" name="Google Shape;89;p19"/>
          <p:cNvSpPr txBox="1"/>
          <p:nvPr/>
        </p:nvSpPr>
        <p:spPr>
          <a:xfrm>
            <a:off x="283800" y="2372200"/>
            <a:ext cx="32829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500">
                <a:solidFill>
                  <a:srgbClr val="0000FF"/>
                </a:solidFill>
              </a:rPr>
              <a:t>PROMOTIONS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0"/>
          <p:cNvSpPr txBox="1"/>
          <p:nvPr/>
        </p:nvSpPr>
        <p:spPr>
          <a:xfrm>
            <a:off x="5728825" y="2210100"/>
            <a:ext cx="26619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500">
                <a:solidFill>
                  <a:srgbClr val="0000FF"/>
                </a:solidFill>
              </a:rPr>
              <a:t>PUBLICITY</a:t>
            </a:r>
            <a:endParaRPr/>
          </a:p>
        </p:txBody>
      </p:sp>
      <p:pic>
        <p:nvPicPr>
          <p:cNvPr id="95" name="Google Shape;95;p20"/>
          <p:cNvPicPr preferRelativeResize="0"/>
          <p:nvPr/>
        </p:nvPicPr>
        <p:blipFill>
          <a:blip r:embed="rId3">
            <a:alphaModFix/>
          </a:blip>
          <a:stretch>
            <a:fillRect/>
          </a:stretch>
        </p:blipFill>
        <p:spPr>
          <a:xfrm>
            <a:off x="0" y="0"/>
            <a:ext cx="5143501" cy="5143501"/>
          </a:xfrm>
          <a:prstGeom prst="rect">
            <a:avLst/>
          </a:prstGeom>
          <a:noFill/>
          <a:ln>
            <a:noFill/>
          </a:ln>
        </p:spPr>
      </p:pic>
      <p:pic>
        <p:nvPicPr>
          <p:cNvPr id="96" name="Google Shape;96;p20"/>
          <p:cNvPicPr preferRelativeResize="0"/>
          <p:nvPr/>
        </p:nvPicPr>
        <p:blipFill>
          <a:blip r:embed="rId4">
            <a:alphaModFix/>
          </a:blip>
          <a:stretch>
            <a:fillRect/>
          </a:stretch>
        </p:blipFill>
        <p:spPr>
          <a:xfrm>
            <a:off x="4334549" y="-70951"/>
            <a:ext cx="2210099" cy="22100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21"/>
          <p:cNvPicPr preferRelativeResize="0"/>
          <p:nvPr/>
        </p:nvPicPr>
        <p:blipFill rotWithShape="1">
          <a:blip r:embed="rId3">
            <a:alphaModFix/>
          </a:blip>
          <a:srcRect b="14302" l="0" r="0" t="14826"/>
          <a:stretch/>
        </p:blipFill>
        <p:spPr>
          <a:xfrm>
            <a:off x="2917873" y="365437"/>
            <a:ext cx="6226125" cy="4412626"/>
          </a:xfrm>
          <a:prstGeom prst="rect">
            <a:avLst/>
          </a:prstGeom>
          <a:noFill/>
          <a:ln>
            <a:noFill/>
          </a:ln>
        </p:spPr>
      </p:pic>
      <p:sp>
        <p:nvSpPr>
          <p:cNvPr id="102" name="Google Shape;102;p21"/>
          <p:cNvSpPr txBox="1"/>
          <p:nvPr/>
        </p:nvSpPr>
        <p:spPr>
          <a:xfrm>
            <a:off x="248350" y="1940700"/>
            <a:ext cx="29634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500">
                <a:solidFill>
                  <a:srgbClr val="0000FF"/>
                </a:solidFill>
              </a:rPr>
              <a:t>PUBLIC </a:t>
            </a:r>
            <a:endParaRPr b="1" sz="3500">
              <a:solidFill>
                <a:srgbClr val="0000FF"/>
              </a:solidFill>
            </a:endParaRPr>
          </a:p>
          <a:p>
            <a:pPr indent="0" lvl="0" marL="0" rtl="0" algn="l">
              <a:spcBef>
                <a:spcPts val="0"/>
              </a:spcBef>
              <a:spcAft>
                <a:spcPts val="0"/>
              </a:spcAft>
              <a:buNone/>
            </a:pPr>
            <a:r>
              <a:rPr b="1" lang="en-GB" sz="3500">
                <a:solidFill>
                  <a:srgbClr val="0000FF"/>
                </a:solidFill>
              </a:rPr>
              <a:t>RELATIONS</a:t>
            </a:r>
            <a:endParaRPr b="1" sz="3500">
              <a:solidFill>
                <a:srgbClr val="0000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pic>
        <p:nvPicPr>
          <p:cNvPr id="107" name="Google Shape;107;p22"/>
          <p:cNvPicPr preferRelativeResize="0"/>
          <p:nvPr/>
        </p:nvPicPr>
        <p:blipFill>
          <a:blip r:embed="rId3">
            <a:alphaModFix/>
          </a:blip>
          <a:stretch>
            <a:fillRect/>
          </a:stretch>
        </p:blipFill>
        <p:spPr>
          <a:xfrm>
            <a:off x="155750" y="2014700"/>
            <a:ext cx="4693926" cy="2937375"/>
          </a:xfrm>
          <a:prstGeom prst="rect">
            <a:avLst/>
          </a:prstGeom>
          <a:noFill/>
          <a:ln>
            <a:noFill/>
          </a:ln>
        </p:spPr>
      </p:pic>
      <p:pic>
        <p:nvPicPr>
          <p:cNvPr id="108" name="Google Shape;108;p22"/>
          <p:cNvPicPr preferRelativeResize="0"/>
          <p:nvPr/>
        </p:nvPicPr>
        <p:blipFill>
          <a:blip r:embed="rId4">
            <a:alphaModFix/>
          </a:blip>
          <a:stretch>
            <a:fillRect/>
          </a:stretch>
        </p:blipFill>
        <p:spPr>
          <a:xfrm>
            <a:off x="957213" y="81450"/>
            <a:ext cx="3232899" cy="1709901"/>
          </a:xfrm>
          <a:prstGeom prst="rect">
            <a:avLst/>
          </a:prstGeom>
          <a:noFill/>
          <a:ln>
            <a:noFill/>
          </a:ln>
        </p:spPr>
      </p:pic>
      <p:sp>
        <p:nvSpPr>
          <p:cNvPr id="109" name="Google Shape;109;p22"/>
          <p:cNvSpPr txBox="1"/>
          <p:nvPr/>
        </p:nvSpPr>
        <p:spPr>
          <a:xfrm>
            <a:off x="6367325" y="2472775"/>
            <a:ext cx="18639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500">
                <a:solidFill>
                  <a:srgbClr val="0000FF"/>
                </a:solidFill>
              </a:rPr>
              <a:t>SALES</a:t>
            </a:r>
            <a:endParaRPr b="1" sz="3500">
              <a:solidFill>
                <a:srgbClr val="0000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23"/>
          <p:cNvPicPr preferRelativeResize="0"/>
          <p:nvPr/>
        </p:nvPicPr>
        <p:blipFill>
          <a:blip r:embed="rId3">
            <a:alphaModFix/>
          </a:blip>
          <a:stretch>
            <a:fillRect/>
          </a:stretch>
        </p:blipFill>
        <p:spPr>
          <a:xfrm>
            <a:off x="2706425" y="313800"/>
            <a:ext cx="3877402" cy="3877402"/>
          </a:xfrm>
          <a:prstGeom prst="rect">
            <a:avLst/>
          </a:prstGeom>
          <a:noFill/>
          <a:ln>
            <a:noFill/>
          </a:ln>
        </p:spPr>
      </p:pic>
      <p:pic>
        <p:nvPicPr>
          <p:cNvPr id="115" name="Google Shape;115;p23"/>
          <p:cNvPicPr preferRelativeResize="0"/>
          <p:nvPr/>
        </p:nvPicPr>
        <p:blipFill>
          <a:blip r:embed="rId4">
            <a:alphaModFix/>
          </a:blip>
          <a:stretch>
            <a:fillRect/>
          </a:stretch>
        </p:blipFill>
        <p:spPr>
          <a:xfrm>
            <a:off x="613550" y="453925"/>
            <a:ext cx="1270175" cy="1270175"/>
          </a:xfrm>
          <a:prstGeom prst="rect">
            <a:avLst/>
          </a:prstGeom>
          <a:noFill/>
          <a:ln>
            <a:noFill/>
          </a:ln>
        </p:spPr>
      </p:pic>
      <p:pic>
        <p:nvPicPr>
          <p:cNvPr id="116" name="Google Shape;116;p23"/>
          <p:cNvPicPr preferRelativeResize="0"/>
          <p:nvPr/>
        </p:nvPicPr>
        <p:blipFill>
          <a:blip r:embed="rId5">
            <a:alphaModFix/>
          </a:blip>
          <a:stretch>
            <a:fillRect/>
          </a:stretch>
        </p:blipFill>
        <p:spPr>
          <a:xfrm>
            <a:off x="613548" y="1936650"/>
            <a:ext cx="1270175" cy="1270195"/>
          </a:xfrm>
          <a:prstGeom prst="rect">
            <a:avLst/>
          </a:prstGeom>
          <a:noFill/>
          <a:ln>
            <a:noFill/>
          </a:ln>
        </p:spPr>
      </p:pic>
      <p:pic>
        <p:nvPicPr>
          <p:cNvPr id="117" name="Google Shape;117;p23"/>
          <p:cNvPicPr preferRelativeResize="0"/>
          <p:nvPr/>
        </p:nvPicPr>
        <p:blipFill>
          <a:blip r:embed="rId6">
            <a:alphaModFix/>
          </a:blip>
          <a:stretch>
            <a:fillRect/>
          </a:stretch>
        </p:blipFill>
        <p:spPr>
          <a:xfrm>
            <a:off x="613551" y="3419400"/>
            <a:ext cx="1585075" cy="1585075"/>
          </a:xfrm>
          <a:prstGeom prst="rect">
            <a:avLst/>
          </a:prstGeom>
          <a:noFill/>
          <a:ln>
            <a:noFill/>
          </a:ln>
        </p:spPr>
      </p:pic>
      <p:pic>
        <p:nvPicPr>
          <p:cNvPr id="118" name="Google Shape;118;p23"/>
          <p:cNvPicPr preferRelativeResize="0"/>
          <p:nvPr/>
        </p:nvPicPr>
        <p:blipFill>
          <a:blip r:embed="rId7">
            <a:alphaModFix/>
          </a:blip>
          <a:stretch>
            <a:fillRect/>
          </a:stretch>
        </p:blipFill>
        <p:spPr>
          <a:xfrm>
            <a:off x="7153663" y="296475"/>
            <a:ext cx="1585075" cy="1585075"/>
          </a:xfrm>
          <a:prstGeom prst="rect">
            <a:avLst/>
          </a:prstGeom>
          <a:noFill/>
          <a:ln>
            <a:noFill/>
          </a:ln>
        </p:spPr>
      </p:pic>
      <p:pic>
        <p:nvPicPr>
          <p:cNvPr id="119" name="Google Shape;119;p23"/>
          <p:cNvPicPr preferRelativeResize="0"/>
          <p:nvPr/>
        </p:nvPicPr>
        <p:blipFill>
          <a:blip r:embed="rId8">
            <a:alphaModFix/>
          </a:blip>
          <a:stretch>
            <a:fillRect/>
          </a:stretch>
        </p:blipFill>
        <p:spPr>
          <a:xfrm>
            <a:off x="6931316" y="2007850"/>
            <a:ext cx="2029744" cy="1270176"/>
          </a:xfrm>
          <a:prstGeom prst="rect">
            <a:avLst/>
          </a:prstGeom>
          <a:noFill/>
          <a:ln>
            <a:noFill/>
          </a:ln>
        </p:spPr>
      </p:pic>
      <p:pic>
        <p:nvPicPr>
          <p:cNvPr id="120" name="Google Shape;120;p23"/>
          <p:cNvPicPr preferRelativeResize="0"/>
          <p:nvPr/>
        </p:nvPicPr>
        <p:blipFill>
          <a:blip r:embed="rId9">
            <a:alphaModFix/>
          </a:blip>
          <a:stretch>
            <a:fillRect/>
          </a:stretch>
        </p:blipFill>
        <p:spPr>
          <a:xfrm>
            <a:off x="6883988" y="3650133"/>
            <a:ext cx="2124400" cy="1123600"/>
          </a:xfrm>
          <a:prstGeom prst="rect">
            <a:avLst/>
          </a:prstGeom>
          <a:noFill/>
          <a:ln>
            <a:noFill/>
          </a:ln>
        </p:spPr>
      </p:pic>
      <p:sp>
        <p:nvSpPr>
          <p:cNvPr id="121" name="Google Shape;121;p23"/>
          <p:cNvSpPr txBox="1"/>
          <p:nvPr/>
        </p:nvSpPr>
        <p:spPr>
          <a:xfrm>
            <a:off x="3145125" y="4191200"/>
            <a:ext cx="30000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500">
                <a:solidFill>
                  <a:srgbClr val="0000FF"/>
                </a:solidFill>
              </a:rPr>
              <a:t>MARKETING</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id="126" name="Google Shape;126;p24"/>
          <p:cNvPicPr preferRelativeResize="0"/>
          <p:nvPr/>
        </p:nvPicPr>
        <p:blipFill>
          <a:blip r:embed="rId3">
            <a:alphaModFix/>
          </a:blip>
          <a:stretch>
            <a:fillRect/>
          </a:stretch>
        </p:blipFill>
        <p:spPr>
          <a:xfrm>
            <a:off x="890438" y="829350"/>
            <a:ext cx="7363125" cy="37715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5"/>
          <p:cNvSpPr txBox="1"/>
          <p:nvPr/>
        </p:nvSpPr>
        <p:spPr>
          <a:xfrm>
            <a:off x="178975" y="482550"/>
            <a:ext cx="9008400" cy="417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0"/>
              </a:spcAft>
              <a:buClr>
                <a:schemeClr val="dk1"/>
              </a:buClr>
              <a:buSzPts val="1100"/>
              <a:buFont typeface="Arial"/>
              <a:buNone/>
            </a:pPr>
            <a:r>
              <a:rPr b="1" lang="en-GB" sz="1700">
                <a:solidFill>
                  <a:schemeClr val="dk1"/>
                </a:solidFill>
              </a:rPr>
              <a:t>Jio Marketing Plan: A Strategic Approach</a:t>
            </a:r>
            <a:endParaRPr b="1" sz="17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GB" sz="1100">
                <a:solidFill>
                  <a:schemeClr val="dk1"/>
                </a:solidFill>
              </a:rPr>
              <a:t>Understanding Jio's Strengths and Opportunities</a:t>
            </a:r>
            <a:endParaRPr b="1"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GB" sz="1100">
                <a:solidFill>
                  <a:schemeClr val="dk1"/>
                </a:solidFill>
              </a:rPr>
              <a:t>Jio has revolutionized the Indian telecom market with its affordable data plans and digital services. To sustain its growth and maintain its market leadership, it's essential to adopt a strategic marketing plan.</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GB" sz="1100">
                <a:solidFill>
                  <a:schemeClr val="dk1"/>
                </a:solidFill>
              </a:rPr>
              <a:t>Key Marketing Objectives:</a:t>
            </a:r>
            <a:endParaRPr b="1" sz="1100">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GB" sz="1100">
                <a:solidFill>
                  <a:schemeClr val="dk1"/>
                </a:solidFill>
              </a:rPr>
              <a:t>Customer Acquisition:</a:t>
            </a:r>
            <a:r>
              <a:rPr lang="en-GB" sz="1100">
                <a:solidFill>
                  <a:schemeClr val="dk1"/>
                </a:solidFill>
              </a:rPr>
              <a:t> Attract new subscribers, especially in rural and underserved areas.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sz="1100">
                <a:solidFill>
                  <a:schemeClr val="dk1"/>
                </a:solidFill>
              </a:rPr>
              <a:t>Customer Retention:</a:t>
            </a:r>
            <a:r>
              <a:rPr lang="en-GB" sz="1100">
                <a:solidFill>
                  <a:schemeClr val="dk1"/>
                </a:solidFill>
              </a:rPr>
              <a:t> Retain existing customers by providing exceptional service and value-added offerings.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sz="1100">
                <a:solidFill>
                  <a:schemeClr val="dk1"/>
                </a:solidFill>
              </a:rPr>
              <a:t>Brand Strengthening:</a:t>
            </a:r>
            <a:r>
              <a:rPr lang="en-GB" sz="1100">
                <a:solidFill>
                  <a:schemeClr val="dk1"/>
                </a:solidFill>
              </a:rPr>
              <a:t> Enhance Jio's brand image as a reliable, innovative, and customer-centric telecom provider.</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sz="1100">
                <a:solidFill>
                  <a:schemeClr val="dk1"/>
                </a:solidFill>
              </a:rPr>
              <a:t>Product Awareness:</a:t>
            </a:r>
            <a:r>
              <a:rPr lang="en-GB" sz="1100">
                <a:solidFill>
                  <a:schemeClr val="dk1"/>
                </a:solidFill>
              </a:rPr>
              <a:t> Increase awareness of Jio's diverse range of products and services, including JioMart, JioTV, JioMusic, etc.</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GB" sz="1100">
                <a:solidFill>
                  <a:schemeClr val="dk1"/>
                </a:solidFill>
              </a:rPr>
              <a:t>Target Audience Segmentation:</a:t>
            </a:r>
            <a:endParaRPr b="1" sz="1100">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GB" sz="1100">
                <a:solidFill>
                  <a:schemeClr val="dk1"/>
                </a:solidFill>
              </a:rPr>
              <a:t>Urban Youth:</a:t>
            </a:r>
            <a:r>
              <a:rPr lang="en-GB" sz="1100">
                <a:solidFill>
                  <a:schemeClr val="dk1"/>
                </a:solidFill>
              </a:rPr>
              <a:t> Tech-savvy individuals seeking affordable and high-speed internet.</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sz="1100">
                <a:solidFill>
                  <a:schemeClr val="dk1"/>
                </a:solidFill>
              </a:rPr>
              <a:t>Rural Population:</a:t>
            </a:r>
            <a:r>
              <a:rPr lang="en-GB" sz="1100">
                <a:solidFill>
                  <a:schemeClr val="dk1"/>
                </a:solidFill>
              </a:rPr>
              <a:t> Underserved areas with limited access to quality telecom services.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sz="1100">
                <a:solidFill>
                  <a:schemeClr val="dk1"/>
                </a:solidFill>
              </a:rPr>
              <a:t>Businesses:</a:t>
            </a:r>
            <a:r>
              <a:rPr lang="en-GB" sz="1100">
                <a:solidFill>
                  <a:schemeClr val="dk1"/>
                </a:solidFill>
              </a:rPr>
              <a:t> Small and medium-sized enterprises requiring reliable internet connectivity and digital solutions.</a:t>
            </a:r>
            <a:endParaRPr sz="1100">
              <a:solidFill>
                <a:schemeClr val="dk1"/>
              </a:solidFill>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6"/>
          <p:cNvSpPr txBox="1"/>
          <p:nvPr/>
        </p:nvSpPr>
        <p:spPr>
          <a:xfrm>
            <a:off x="161250" y="198775"/>
            <a:ext cx="9026100" cy="4596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en-GB" sz="1100">
                <a:solidFill>
                  <a:schemeClr val="dk1"/>
                </a:solidFill>
              </a:rPr>
              <a:t>Marketing Strategies:</a:t>
            </a:r>
            <a:endParaRPr b="1" sz="1100">
              <a:solidFill>
                <a:schemeClr val="dk1"/>
              </a:solidFill>
            </a:endParaRPr>
          </a:p>
          <a:p>
            <a:pPr indent="-298450" lvl="0" marL="457200" rtl="0" algn="l">
              <a:lnSpc>
                <a:spcPct val="115000"/>
              </a:lnSpc>
              <a:spcBef>
                <a:spcPts val="1200"/>
              </a:spcBef>
              <a:spcAft>
                <a:spcPts val="0"/>
              </a:spcAft>
              <a:buClr>
                <a:schemeClr val="dk1"/>
              </a:buClr>
              <a:buSzPts val="1100"/>
              <a:buAutoNum type="arabicPeriod"/>
            </a:pPr>
            <a:r>
              <a:rPr b="1" lang="en-GB" sz="1100">
                <a:solidFill>
                  <a:schemeClr val="dk1"/>
                </a:solidFill>
              </a:rPr>
              <a:t>Digital Marketing:</a:t>
            </a:r>
            <a:endParaRPr b="1" sz="1100">
              <a:solidFill>
                <a:schemeClr val="dk1"/>
              </a:solidFill>
            </a:endParaRPr>
          </a:p>
          <a:p>
            <a:pPr indent="-298450" lvl="1" marL="914400" rtl="0" algn="l">
              <a:lnSpc>
                <a:spcPct val="115000"/>
              </a:lnSpc>
              <a:spcBef>
                <a:spcPts val="0"/>
              </a:spcBef>
              <a:spcAft>
                <a:spcPts val="0"/>
              </a:spcAft>
              <a:buClr>
                <a:schemeClr val="dk1"/>
              </a:buClr>
              <a:buSzPts val="1100"/>
              <a:buChar char="○"/>
            </a:pPr>
            <a:r>
              <a:rPr b="1" lang="en-GB" sz="1100">
                <a:solidFill>
                  <a:schemeClr val="dk1"/>
                </a:solidFill>
              </a:rPr>
              <a:t>Social Media:</a:t>
            </a:r>
            <a:r>
              <a:rPr lang="en-GB" sz="1100">
                <a:solidFill>
                  <a:schemeClr val="dk1"/>
                </a:solidFill>
              </a:rPr>
              <a:t> Leverage platforms like Facebook, Instagram, and Twitter to engage with the target audience.</a:t>
            </a:r>
            <a:endParaRPr sz="1100">
              <a:solidFill>
                <a:schemeClr val="dk1"/>
              </a:solidFill>
            </a:endParaRPr>
          </a:p>
          <a:p>
            <a:pPr indent="-298450" lvl="1" marL="914400" rtl="0" algn="l">
              <a:lnSpc>
                <a:spcPct val="115000"/>
              </a:lnSpc>
              <a:spcBef>
                <a:spcPts val="0"/>
              </a:spcBef>
              <a:spcAft>
                <a:spcPts val="0"/>
              </a:spcAft>
              <a:buClr>
                <a:schemeClr val="dk1"/>
              </a:buClr>
              <a:buSzPts val="1100"/>
              <a:buChar char="○"/>
            </a:pPr>
            <a:r>
              <a:rPr b="1" lang="en-GB" sz="1100">
                <a:solidFill>
                  <a:schemeClr val="dk1"/>
                </a:solidFill>
              </a:rPr>
              <a:t>Content Marketing:</a:t>
            </a:r>
            <a:r>
              <a:rPr lang="en-GB" sz="1100">
                <a:solidFill>
                  <a:schemeClr val="dk1"/>
                </a:solidFill>
              </a:rPr>
              <a:t> Create informative and engaging content, such as tutorials, reviews, and behind-the-scenes glimpses.</a:t>
            </a:r>
            <a:endParaRPr sz="1100">
              <a:solidFill>
                <a:schemeClr val="dk1"/>
              </a:solidFill>
            </a:endParaRPr>
          </a:p>
          <a:p>
            <a:pPr indent="-298450" lvl="1" marL="914400" rtl="0" algn="l">
              <a:lnSpc>
                <a:spcPct val="115000"/>
              </a:lnSpc>
              <a:spcBef>
                <a:spcPts val="0"/>
              </a:spcBef>
              <a:spcAft>
                <a:spcPts val="0"/>
              </a:spcAft>
              <a:buClr>
                <a:schemeClr val="dk1"/>
              </a:buClr>
              <a:buSzPts val="1100"/>
              <a:buChar char="○"/>
            </a:pPr>
            <a:r>
              <a:rPr b="1" lang="en-GB" sz="1100">
                <a:solidFill>
                  <a:schemeClr val="dk1"/>
                </a:solidFill>
              </a:rPr>
              <a:t>Influencer Marketing:</a:t>
            </a:r>
            <a:r>
              <a:rPr lang="en-GB" sz="1100">
                <a:solidFill>
                  <a:schemeClr val="dk1"/>
                </a:solidFill>
              </a:rPr>
              <a:t> Collaborate with popular influencers to reach a wider audience.</a:t>
            </a:r>
            <a:endParaRPr sz="1100">
              <a:solidFill>
                <a:schemeClr val="dk1"/>
              </a:solidFill>
            </a:endParaRPr>
          </a:p>
          <a:p>
            <a:pPr indent="-298450" lvl="1" marL="914400" rtl="0" algn="l">
              <a:lnSpc>
                <a:spcPct val="115000"/>
              </a:lnSpc>
              <a:spcBef>
                <a:spcPts val="0"/>
              </a:spcBef>
              <a:spcAft>
                <a:spcPts val="0"/>
              </a:spcAft>
              <a:buClr>
                <a:schemeClr val="dk1"/>
              </a:buClr>
              <a:buSzPts val="1100"/>
              <a:buChar char="○"/>
            </a:pPr>
            <a:r>
              <a:rPr b="1" lang="en-GB" sz="1100">
                <a:solidFill>
                  <a:schemeClr val="dk1"/>
                </a:solidFill>
              </a:rPr>
              <a:t>Search Engine Optimization (SEO):</a:t>
            </a:r>
            <a:r>
              <a:rPr lang="en-GB" sz="1100">
                <a:solidFill>
                  <a:schemeClr val="dk1"/>
                </a:solidFill>
              </a:rPr>
              <a:t> Optimize Jio's website for better search engine visibility.</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b="1" lang="en-GB" sz="1100">
                <a:solidFill>
                  <a:schemeClr val="dk1"/>
                </a:solidFill>
              </a:rPr>
              <a:t>Traditional Marketing:</a:t>
            </a:r>
            <a:endParaRPr b="1" sz="1100">
              <a:solidFill>
                <a:schemeClr val="dk1"/>
              </a:solidFill>
            </a:endParaRPr>
          </a:p>
          <a:p>
            <a:pPr indent="-298450" lvl="1" marL="914400" rtl="0" algn="l">
              <a:lnSpc>
                <a:spcPct val="115000"/>
              </a:lnSpc>
              <a:spcBef>
                <a:spcPts val="0"/>
              </a:spcBef>
              <a:spcAft>
                <a:spcPts val="0"/>
              </a:spcAft>
              <a:buClr>
                <a:schemeClr val="dk1"/>
              </a:buClr>
              <a:buSzPts val="1100"/>
              <a:buChar char="○"/>
            </a:pPr>
            <a:r>
              <a:rPr b="1" lang="en-GB" sz="1100">
                <a:solidFill>
                  <a:schemeClr val="dk1"/>
                </a:solidFill>
              </a:rPr>
              <a:t>Television Advertising:</a:t>
            </a:r>
            <a:r>
              <a:rPr lang="en-GB" sz="1100">
                <a:solidFill>
                  <a:schemeClr val="dk1"/>
                </a:solidFill>
              </a:rPr>
              <a:t> Create impactful TV commercials to reach a broad audience.</a:t>
            </a:r>
            <a:endParaRPr sz="1100">
              <a:solidFill>
                <a:schemeClr val="dk1"/>
              </a:solidFill>
            </a:endParaRPr>
          </a:p>
          <a:p>
            <a:pPr indent="-298450" lvl="1" marL="914400" rtl="0" algn="l">
              <a:lnSpc>
                <a:spcPct val="115000"/>
              </a:lnSpc>
              <a:spcBef>
                <a:spcPts val="0"/>
              </a:spcBef>
              <a:spcAft>
                <a:spcPts val="0"/>
              </a:spcAft>
              <a:buClr>
                <a:schemeClr val="dk1"/>
              </a:buClr>
              <a:buSzPts val="1100"/>
              <a:buChar char="○"/>
            </a:pPr>
            <a:r>
              <a:rPr b="1" lang="en-GB" sz="1100">
                <a:solidFill>
                  <a:schemeClr val="dk1"/>
                </a:solidFill>
              </a:rPr>
              <a:t>Print Advertising:</a:t>
            </a:r>
            <a:r>
              <a:rPr lang="en-GB" sz="1100">
                <a:solidFill>
                  <a:schemeClr val="dk1"/>
                </a:solidFill>
              </a:rPr>
              <a:t> Utilize newspapers and magazines for targeted advertising.</a:t>
            </a:r>
            <a:endParaRPr sz="1100">
              <a:solidFill>
                <a:schemeClr val="dk1"/>
              </a:solidFill>
            </a:endParaRPr>
          </a:p>
          <a:p>
            <a:pPr indent="-298450" lvl="1" marL="914400" rtl="0" algn="l">
              <a:lnSpc>
                <a:spcPct val="115000"/>
              </a:lnSpc>
              <a:spcBef>
                <a:spcPts val="0"/>
              </a:spcBef>
              <a:spcAft>
                <a:spcPts val="0"/>
              </a:spcAft>
              <a:buClr>
                <a:schemeClr val="dk1"/>
              </a:buClr>
              <a:buSzPts val="1100"/>
              <a:buChar char="○"/>
            </a:pPr>
            <a:r>
              <a:rPr b="1" lang="en-GB" sz="1100">
                <a:solidFill>
                  <a:schemeClr val="dk1"/>
                </a:solidFill>
              </a:rPr>
              <a:t>Outdoor Advertising:</a:t>
            </a:r>
            <a:r>
              <a:rPr lang="en-GB" sz="1100">
                <a:solidFill>
                  <a:schemeClr val="dk1"/>
                </a:solidFill>
              </a:rPr>
              <a:t> Employ billboards, hoardings, and vehicle wraps for maximum visibility.</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b="1" lang="en-GB" sz="1100">
                <a:solidFill>
                  <a:schemeClr val="dk1"/>
                </a:solidFill>
              </a:rPr>
              <a:t>Public Relations:</a:t>
            </a:r>
            <a:endParaRPr b="1" sz="1100">
              <a:solidFill>
                <a:schemeClr val="dk1"/>
              </a:solidFill>
            </a:endParaRPr>
          </a:p>
          <a:p>
            <a:pPr indent="-298450" lvl="1" marL="914400" rtl="0" algn="l">
              <a:lnSpc>
                <a:spcPct val="115000"/>
              </a:lnSpc>
              <a:spcBef>
                <a:spcPts val="0"/>
              </a:spcBef>
              <a:spcAft>
                <a:spcPts val="0"/>
              </a:spcAft>
              <a:buClr>
                <a:schemeClr val="dk1"/>
              </a:buClr>
              <a:buSzPts val="1100"/>
              <a:buChar char="○"/>
            </a:pPr>
            <a:r>
              <a:rPr b="1" lang="en-GB" sz="1100">
                <a:solidFill>
                  <a:schemeClr val="dk1"/>
                </a:solidFill>
              </a:rPr>
              <a:t>Media Relations:</a:t>
            </a:r>
            <a:r>
              <a:rPr lang="en-GB" sz="1100">
                <a:solidFill>
                  <a:schemeClr val="dk1"/>
                </a:solidFill>
              </a:rPr>
              <a:t> Build strong relationships with media outlets to generate positive press coverage.</a:t>
            </a:r>
            <a:endParaRPr sz="1100">
              <a:solidFill>
                <a:schemeClr val="dk1"/>
              </a:solidFill>
            </a:endParaRPr>
          </a:p>
          <a:p>
            <a:pPr indent="-298450" lvl="1" marL="914400" rtl="0" algn="l">
              <a:lnSpc>
                <a:spcPct val="115000"/>
              </a:lnSpc>
              <a:spcBef>
                <a:spcPts val="0"/>
              </a:spcBef>
              <a:spcAft>
                <a:spcPts val="0"/>
              </a:spcAft>
              <a:buClr>
                <a:schemeClr val="dk1"/>
              </a:buClr>
              <a:buSzPts val="1100"/>
              <a:buChar char="○"/>
            </a:pPr>
            <a:r>
              <a:rPr b="1" lang="en-GB" sz="1100">
                <a:solidFill>
                  <a:schemeClr val="dk1"/>
                </a:solidFill>
              </a:rPr>
              <a:t>Corporate Social Responsibility (CSR):</a:t>
            </a:r>
            <a:r>
              <a:rPr lang="en-GB" sz="1100">
                <a:solidFill>
                  <a:schemeClr val="dk1"/>
                </a:solidFill>
              </a:rPr>
              <a:t> Engage in social initiatives to enhance brand reputation.</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b="1" lang="en-GB" sz="1100">
                <a:solidFill>
                  <a:schemeClr val="dk1"/>
                </a:solidFill>
              </a:rPr>
              <a:t>Partnerships and Collaborations:</a:t>
            </a:r>
            <a:endParaRPr b="1" sz="1100">
              <a:solidFill>
                <a:schemeClr val="dk1"/>
              </a:solidFill>
            </a:endParaRPr>
          </a:p>
          <a:p>
            <a:pPr indent="-298450" lvl="1" marL="914400" rtl="0" algn="l">
              <a:lnSpc>
                <a:spcPct val="115000"/>
              </a:lnSpc>
              <a:spcBef>
                <a:spcPts val="0"/>
              </a:spcBef>
              <a:spcAft>
                <a:spcPts val="0"/>
              </a:spcAft>
              <a:buClr>
                <a:schemeClr val="dk1"/>
              </a:buClr>
              <a:buSzPts val="1100"/>
              <a:buChar char="○"/>
            </a:pPr>
            <a:r>
              <a:rPr b="1" lang="en-GB" sz="1100">
                <a:solidFill>
                  <a:schemeClr val="dk1"/>
                </a:solidFill>
              </a:rPr>
              <a:t>Strategic Alliances:</a:t>
            </a:r>
            <a:r>
              <a:rPr lang="en-GB" sz="1100">
                <a:solidFill>
                  <a:schemeClr val="dk1"/>
                </a:solidFill>
              </a:rPr>
              <a:t> Partner with other businesses to cross-promote products and services.</a:t>
            </a:r>
            <a:endParaRPr sz="1100">
              <a:solidFill>
                <a:schemeClr val="dk1"/>
              </a:solidFill>
            </a:endParaRPr>
          </a:p>
          <a:p>
            <a:pPr indent="-298450" lvl="1" marL="914400" rtl="0" algn="l">
              <a:lnSpc>
                <a:spcPct val="115000"/>
              </a:lnSpc>
              <a:spcBef>
                <a:spcPts val="0"/>
              </a:spcBef>
              <a:spcAft>
                <a:spcPts val="0"/>
              </a:spcAft>
              <a:buClr>
                <a:schemeClr val="dk1"/>
              </a:buClr>
              <a:buSzPts val="1100"/>
              <a:buChar char="○"/>
            </a:pPr>
            <a:r>
              <a:rPr b="1" lang="en-GB" sz="1100">
                <a:solidFill>
                  <a:schemeClr val="dk1"/>
                </a:solidFill>
              </a:rPr>
              <a:t>Distribution Partnerships:</a:t>
            </a:r>
            <a:r>
              <a:rPr lang="en-GB" sz="1100">
                <a:solidFill>
                  <a:schemeClr val="dk1"/>
                </a:solidFill>
              </a:rPr>
              <a:t> Expand Jio's reach through partnerships with retailers and distributors.</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b="1" lang="en-GB" sz="1100">
                <a:solidFill>
                  <a:schemeClr val="dk1"/>
                </a:solidFill>
              </a:rPr>
              <a:t>Customer Loyalty Programs:</a:t>
            </a:r>
            <a:endParaRPr b="1" sz="1100">
              <a:solidFill>
                <a:schemeClr val="dk1"/>
              </a:solidFill>
            </a:endParaRPr>
          </a:p>
          <a:p>
            <a:pPr indent="-298450" lvl="1" marL="914400" rtl="0" algn="l">
              <a:lnSpc>
                <a:spcPct val="115000"/>
              </a:lnSpc>
              <a:spcBef>
                <a:spcPts val="0"/>
              </a:spcBef>
              <a:spcAft>
                <a:spcPts val="0"/>
              </a:spcAft>
              <a:buClr>
                <a:schemeClr val="dk1"/>
              </a:buClr>
              <a:buSzPts val="1100"/>
              <a:buChar char="○"/>
            </a:pPr>
            <a:r>
              <a:rPr b="1" lang="en-GB" sz="1100">
                <a:solidFill>
                  <a:schemeClr val="dk1"/>
                </a:solidFill>
              </a:rPr>
              <a:t>Rewards and Discounts:</a:t>
            </a:r>
            <a:r>
              <a:rPr lang="en-GB" sz="1100">
                <a:solidFill>
                  <a:schemeClr val="dk1"/>
                </a:solidFill>
              </a:rPr>
              <a:t> Offer incentives to encourage customer loyalty.</a:t>
            </a:r>
            <a:endParaRPr sz="1100">
              <a:solidFill>
                <a:schemeClr val="dk1"/>
              </a:solidFill>
            </a:endParaRPr>
          </a:p>
          <a:p>
            <a:pPr indent="-298450" lvl="1" marL="914400" rtl="0" algn="l">
              <a:lnSpc>
                <a:spcPct val="115000"/>
              </a:lnSpc>
              <a:spcBef>
                <a:spcPts val="0"/>
              </a:spcBef>
              <a:spcAft>
                <a:spcPts val="0"/>
              </a:spcAft>
              <a:buClr>
                <a:schemeClr val="dk1"/>
              </a:buClr>
              <a:buSzPts val="1100"/>
              <a:buChar char="○"/>
            </a:pPr>
            <a:r>
              <a:rPr b="1" lang="en-GB" sz="1100">
                <a:solidFill>
                  <a:schemeClr val="dk1"/>
                </a:solidFill>
              </a:rPr>
              <a:t>Personalized Offers:</a:t>
            </a:r>
            <a:r>
              <a:rPr lang="en-GB" sz="1100">
                <a:solidFill>
                  <a:schemeClr val="dk1"/>
                </a:solidFill>
              </a:rPr>
              <a:t> Tailor offers based on customer preferences and usage patterns.</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b="1" lang="en-GB" sz="1100">
                <a:solidFill>
                  <a:schemeClr val="dk1"/>
                </a:solidFill>
              </a:rPr>
              <a:t>Data-Driven Marketing:</a:t>
            </a:r>
            <a:endParaRPr b="1" sz="1100">
              <a:solidFill>
                <a:schemeClr val="dk1"/>
              </a:solidFill>
            </a:endParaRPr>
          </a:p>
          <a:p>
            <a:pPr indent="-298450" lvl="1" marL="914400" rtl="0" algn="l">
              <a:lnSpc>
                <a:spcPct val="115000"/>
              </a:lnSpc>
              <a:spcBef>
                <a:spcPts val="0"/>
              </a:spcBef>
              <a:spcAft>
                <a:spcPts val="0"/>
              </a:spcAft>
              <a:buClr>
                <a:schemeClr val="dk1"/>
              </a:buClr>
              <a:buSzPts val="1100"/>
              <a:buChar char="○"/>
            </a:pPr>
            <a:r>
              <a:rPr b="1" lang="en-GB" sz="1100">
                <a:solidFill>
                  <a:schemeClr val="dk1"/>
                </a:solidFill>
              </a:rPr>
              <a:t>Analytics:</a:t>
            </a:r>
            <a:r>
              <a:rPr lang="en-GB" sz="1100">
                <a:solidFill>
                  <a:schemeClr val="dk1"/>
                </a:solidFill>
              </a:rPr>
              <a:t> Utilize data analytics to track marketing performance and make data-driven decisions.</a:t>
            </a:r>
            <a:endParaRPr sz="1100">
              <a:solidFill>
                <a:schemeClr val="dk1"/>
              </a:solidFill>
            </a:endParaRPr>
          </a:p>
          <a:p>
            <a:pPr indent="-298450" lvl="1" marL="914400" rtl="0" algn="l">
              <a:lnSpc>
                <a:spcPct val="115000"/>
              </a:lnSpc>
              <a:spcBef>
                <a:spcPts val="0"/>
              </a:spcBef>
              <a:spcAft>
                <a:spcPts val="0"/>
              </a:spcAft>
              <a:buClr>
                <a:schemeClr val="dk1"/>
              </a:buClr>
              <a:buSzPts val="1100"/>
              <a:buChar char="○"/>
            </a:pPr>
            <a:r>
              <a:rPr b="1" lang="en-GB" sz="1100">
                <a:solidFill>
                  <a:schemeClr val="dk1"/>
                </a:solidFill>
              </a:rPr>
              <a:t>Customer Segmentation:</a:t>
            </a:r>
            <a:r>
              <a:rPr lang="en-GB" sz="1100">
                <a:solidFill>
                  <a:schemeClr val="dk1"/>
                </a:solidFill>
              </a:rPr>
              <a:t> Segment customers based on demographics, behavior, and preferences.</a:t>
            </a:r>
            <a:endParaRPr sz="1800">
              <a:solidFill>
                <a:schemeClr val="dk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7"/>
          <p:cNvSpPr txBox="1"/>
          <p:nvPr/>
        </p:nvSpPr>
        <p:spPr>
          <a:xfrm>
            <a:off x="320875" y="500300"/>
            <a:ext cx="8866500" cy="323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en-GB" sz="1100">
                <a:solidFill>
                  <a:schemeClr val="dk1"/>
                </a:solidFill>
              </a:rPr>
              <a:t>Key Performance Indicators (KPIs):</a:t>
            </a:r>
            <a:endParaRPr b="1" sz="1100">
              <a:solidFill>
                <a:schemeClr val="dk1"/>
              </a:solidFill>
            </a:endParaRPr>
          </a:p>
          <a:p>
            <a:pPr indent="-298450" lvl="0" marL="457200" rtl="0" algn="l">
              <a:lnSpc>
                <a:spcPct val="115000"/>
              </a:lnSpc>
              <a:spcBef>
                <a:spcPts val="1200"/>
              </a:spcBef>
              <a:spcAft>
                <a:spcPts val="0"/>
              </a:spcAft>
              <a:buClr>
                <a:schemeClr val="dk1"/>
              </a:buClr>
              <a:buSzPts val="1100"/>
              <a:buChar char="●"/>
            </a:pPr>
            <a:r>
              <a:rPr lang="en-GB" sz="1100">
                <a:solidFill>
                  <a:schemeClr val="dk1"/>
                </a:solidFill>
              </a:rPr>
              <a:t>Customer acquisition rate</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GB" sz="1100">
                <a:solidFill>
                  <a:schemeClr val="dk1"/>
                </a:solidFill>
              </a:rPr>
              <a:t>Customer churn rate</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GB" sz="1100">
                <a:solidFill>
                  <a:schemeClr val="dk1"/>
                </a:solidFill>
              </a:rPr>
              <a:t>Average revenue per user (ARPU)</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GB" sz="1100">
                <a:solidFill>
                  <a:schemeClr val="dk1"/>
                </a:solidFill>
              </a:rPr>
              <a:t>Brand awareness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GB" sz="1100">
                <a:solidFill>
                  <a:schemeClr val="dk1"/>
                </a:solidFill>
              </a:rPr>
              <a:t>Social media engagement</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GB" sz="1100">
                <a:solidFill>
                  <a:schemeClr val="dk1"/>
                </a:solidFill>
              </a:rPr>
              <a:t>Website traffic</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GB" sz="1100">
                <a:solidFill>
                  <a:schemeClr val="dk1"/>
                </a:solidFill>
              </a:rPr>
              <a:t>By implementing a comprehensive marketing plan that combines digital and traditional strategies, Jio can effectively reach its target audience, drive customer acquisition and retention, and strengthen its brand position in the Indian telecom market.</a:t>
            </a:r>
            <a:endParaRPr sz="1100">
              <a:solidFill>
                <a:schemeClr val="dk1"/>
              </a:solidFill>
            </a:endParaRPr>
          </a:p>
          <a:p>
            <a:pPr indent="0" lvl="0" marL="0" rtl="0" algn="l">
              <a:spcBef>
                <a:spcPts val="1200"/>
              </a:spcBef>
              <a:spcAft>
                <a:spcPts val="0"/>
              </a:spcAft>
              <a:buClr>
                <a:schemeClr val="dk1"/>
              </a:buClr>
              <a:buSzPts val="1100"/>
              <a:buFont typeface="Arial"/>
              <a:buNone/>
            </a:pPr>
            <a:r>
              <a:t/>
            </a:r>
            <a:endParaRPr sz="1800">
              <a:solidFill>
                <a:schemeClr val="dk2"/>
              </a:solidFill>
            </a:endParaRPr>
          </a:p>
          <a:p>
            <a:pPr indent="0" lvl="0" marL="0" rtl="0" algn="l">
              <a:spcBef>
                <a:spcPts val="0"/>
              </a:spcBef>
              <a:spcAft>
                <a:spcPts val="0"/>
              </a:spcAft>
              <a:buClr>
                <a:schemeClr val="dk1"/>
              </a:buClr>
              <a:buSzPts val="1100"/>
              <a:buFont typeface="Arial"/>
              <a:buNone/>
            </a:pPr>
            <a:r>
              <a:t/>
            </a:r>
            <a:endParaRPr sz="1800">
              <a:solidFill>
                <a:schemeClr val="dk2"/>
              </a:solidFill>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pic>
        <p:nvPicPr>
          <p:cNvPr id="146" name="Google Shape;146;p28"/>
          <p:cNvPicPr preferRelativeResize="0"/>
          <p:nvPr/>
        </p:nvPicPr>
        <p:blipFill rotWithShape="1">
          <a:blip r:embed="rId3">
            <a:alphaModFix/>
          </a:blip>
          <a:srcRect b="0" l="0" r="39106" t="0"/>
          <a:stretch/>
        </p:blipFill>
        <p:spPr>
          <a:xfrm>
            <a:off x="453900" y="393612"/>
            <a:ext cx="3103126" cy="2866425"/>
          </a:xfrm>
          <a:prstGeom prst="rect">
            <a:avLst/>
          </a:prstGeom>
          <a:noFill/>
          <a:ln>
            <a:noFill/>
          </a:ln>
        </p:spPr>
      </p:pic>
      <p:pic>
        <p:nvPicPr>
          <p:cNvPr id="147" name="Google Shape;147;p28"/>
          <p:cNvPicPr preferRelativeResize="0"/>
          <p:nvPr/>
        </p:nvPicPr>
        <p:blipFill>
          <a:blip r:embed="rId4">
            <a:alphaModFix/>
          </a:blip>
          <a:stretch>
            <a:fillRect/>
          </a:stretch>
        </p:blipFill>
        <p:spPr>
          <a:xfrm>
            <a:off x="3724475" y="393613"/>
            <a:ext cx="4805950" cy="27068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pic>
        <p:nvPicPr>
          <p:cNvPr id="152" name="Google Shape;152;p29"/>
          <p:cNvPicPr preferRelativeResize="0"/>
          <p:nvPr/>
        </p:nvPicPr>
        <p:blipFill>
          <a:blip r:embed="rId3">
            <a:alphaModFix/>
          </a:blip>
          <a:stretch>
            <a:fillRect/>
          </a:stretch>
        </p:blipFill>
        <p:spPr>
          <a:xfrm>
            <a:off x="152400" y="152450"/>
            <a:ext cx="4419600" cy="2551521"/>
          </a:xfrm>
          <a:prstGeom prst="rect">
            <a:avLst/>
          </a:prstGeom>
          <a:noFill/>
          <a:ln>
            <a:noFill/>
          </a:ln>
        </p:spPr>
      </p:pic>
      <p:pic>
        <p:nvPicPr>
          <p:cNvPr id="153" name="Google Shape;153;p29"/>
          <p:cNvPicPr preferRelativeResize="0"/>
          <p:nvPr/>
        </p:nvPicPr>
        <p:blipFill>
          <a:blip r:embed="rId4">
            <a:alphaModFix/>
          </a:blip>
          <a:stretch>
            <a:fillRect/>
          </a:stretch>
        </p:blipFill>
        <p:spPr>
          <a:xfrm>
            <a:off x="4795350" y="294325"/>
            <a:ext cx="3406417" cy="2551525"/>
          </a:xfrm>
          <a:prstGeom prst="rect">
            <a:avLst/>
          </a:prstGeom>
          <a:noFill/>
          <a:ln>
            <a:noFill/>
          </a:ln>
        </p:spPr>
      </p:pic>
      <p:pic>
        <p:nvPicPr>
          <p:cNvPr id="154" name="Google Shape;154;p29"/>
          <p:cNvPicPr preferRelativeResize="0"/>
          <p:nvPr/>
        </p:nvPicPr>
        <p:blipFill>
          <a:blip r:embed="rId5">
            <a:alphaModFix/>
          </a:blip>
          <a:stretch>
            <a:fillRect/>
          </a:stretch>
        </p:blipFill>
        <p:spPr>
          <a:xfrm>
            <a:off x="684500" y="2845850"/>
            <a:ext cx="3091650" cy="2061100"/>
          </a:xfrm>
          <a:prstGeom prst="rect">
            <a:avLst/>
          </a:prstGeom>
          <a:noFill/>
          <a:ln>
            <a:noFill/>
          </a:ln>
        </p:spPr>
      </p:pic>
      <p:pic>
        <p:nvPicPr>
          <p:cNvPr id="155" name="Google Shape;155;p29"/>
          <p:cNvPicPr preferRelativeResize="0"/>
          <p:nvPr/>
        </p:nvPicPr>
        <p:blipFill>
          <a:blip r:embed="rId6">
            <a:alphaModFix/>
          </a:blip>
          <a:stretch>
            <a:fillRect/>
          </a:stretch>
        </p:blipFill>
        <p:spPr>
          <a:xfrm>
            <a:off x="4795362" y="3053263"/>
            <a:ext cx="3238500" cy="18536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pic>
        <p:nvPicPr>
          <p:cNvPr id="160" name="Google Shape;160;p30"/>
          <p:cNvPicPr preferRelativeResize="0"/>
          <p:nvPr/>
        </p:nvPicPr>
        <p:blipFill>
          <a:blip r:embed="rId3">
            <a:alphaModFix/>
          </a:blip>
          <a:stretch>
            <a:fillRect/>
          </a:stretch>
        </p:blipFill>
        <p:spPr>
          <a:xfrm>
            <a:off x="258825" y="996199"/>
            <a:ext cx="3325499" cy="2216999"/>
          </a:xfrm>
          <a:prstGeom prst="rect">
            <a:avLst/>
          </a:prstGeom>
          <a:noFill/>
          <a:ln>
            <a:noFill/>
          </a:ln>
        </p:spPr>
      </p:pic>
      <p:pic>
        <p:nvPicPr>
          <p:cNvPr id="161" name="Google Shape;161;p30"/>
          <p:cNvPicPr preferRelativeResize="0"/>
          <p:nvPr/>
        </p:nvPicPr>
        <p:blipFill>
          <a:blip r:embed="rId4">
            <a:alphaModFix/>
          </a:blip>
          <a:stretch>
            <a:fillRect/>
          </a:stretch>
        </p:blipFill>
        <p:spPr>
          <a:xfrm>
            <a:off x="4826049" y="169963"/>
            <a:ext cx="2143125" cy="2143125"/>
          </a:xfrm>
          <a:prstGeom prst="rect">
            <a:avLst/>
          </a:prstGeom>
          <a:noFill/>
          <a:ln>
            <a:noFill/>
          </a:ln>
        </p:spPr>
      </p:pic>
      <p:pic>
        <p:nvPicPr>
          <p:cNvPr id="162" name="Google Shape;162;p30"/>
          <p:cNvPicPr preferRelativeResize="0"/>
          <p:nvPr/>
        </p:nvPicPr>
        <p:blipFill>
          <a:blip r:embed="rId5">
            <a:alphaModFix/>
          </a:blip>
          <a:stretch>
            <a:fillRect/>
          </a:stretch>
        </p:blipFill>
        <p:spPr>
          <a:xfrm>
            <a:off x="3584325" y="2313100"/>
            <a:ext cx="4626576" cy="260245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pic>
        <p:nvPicPr>
          <p:cNvPr id="167" name="Google Shape;167;p31"/>
          <p:cNvPicPr preferRelativeResize="0"/>
          <p:nvPr/>
        </p:nvPicPr>
        <p:blipFill>
          <a:blip r:embed="rId3">
            <a:alphaModFix/>
          </a:blip>
          <a:stretch>
            <a:fillRect/>
          </a:stretch>
        </p:blipFill>
        <p:spPr>
          <a:xfrm>
            <a:off x="116925" y="151075"/>
            <a:ext cx="6162675" cy="3848100"/>
          </a:xfrm>
          <a:prstGeom prst="rect">
            <a:avLst/>
          </a:prstGeom>
          <a:noFill/>
          <a:ln>
            <a:noFill/>
          </a:ln>
        </p:spPr>
      </p:pic>
      <p:pic>
        <p:nvPicPr>
          <p:cNvPr id="168" name="Google Shape;168;p31"/>
          <p:cNvPicPr preferRelativeResize="0"/>
          <p:nvPr/>
        </p:nvPicPr>
        <p:blipFill>
          <a:blip r:embed="rId4">
            <a:alphaModFix/>
          </a:blip>
          <a:stretch>
            <a:fillRect/>
          </a:stretch>
        </p:blipFill>
        <p:spPr>
          <a:xfrm>
            <a:off x="6279600" y="315406"/>
            <a:ext cx="2742900" cy="275662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32"/>
          <p:cNvPicPr preferRelativeResize="0"/>
          <p:nvPr/>
        </p:nvPicPr>
        <p:blipFill>
          <a:blip r:embed="rId3">
            <a:alphaModFix/>
          </a:blip>
          <a:stretch>
            <a:fillRect/>
          </a:stretch>
        </p:blipFill>
        <p:spPr>
          <a:xfrm>
            <a:off x="312025" y="280150"/>
            <a:ext cx="3714938" cy="2419349"/>
          </a:xfrm>
          <a:prstGeom prst="rect">
            <a:avLst/>
          </a:prstGeom>
          <a:noFill/>
          <a:ln>
            <a:noFill/>
          </a:ln>
        </p:spPr>
      </p:pic>
      <p:pic>
        <p:nvPicPr>
          <p:cNvPr id="174" name="Google Shape;174;p32"/>
          <p:cNvPicPr preferRelativeResize="0"/>
          <p:nvPr/>
        </p:nvPicPr>
        <p:blipFill>
          <a:blip r:embed="rId4">
            <a:alphaModFix/>
          </a:blip>
          <a:stretch>
            <a:fillRect/>
          </a:stretch>
        </p:blipFill>
        <p:spPr>
          <a:xfrm>
            <a:off x="2407026" y="2571750"/>
            <a:ext cx="3375825" cy="2419350"/>
          </a:xfrm>
          <a:prstGeom prst="rect">
            <a:avLst/>
          </a:prstGeom>
          <a:noFill/>
          <a:ln>
            <a:noFill/>
          </a:ln>
        </p:spPr>
      </p:pic>
      <p:pic>
        <p:nvPicPr>
          <p:cNvPr id="175" name="Google Shape;175;p32"/>
          <p:cNvPicPr preferRelativeResize="0"/>
          <p:nvPr/>
        </p:nvPicPr>
        <p:blipFill>
          <a:blip r:embed="rId5">
            <a:alphaModFix/>
          </a:blip>
          <a:stretch>
            <a:fillRect/>
          </a:stretch>
        </p:blipFill>
        <p:spPr>
          <a:xfrm>
            <a:off x="4143050" y="308725"/>
            <a:ext cx="4876800" cy="2362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id="180" name="Google Shape;180;p33"/>
          <p:cNvPicPr preferRelativeResize="0"/>
          <p:nvPr/>
        </p:nvPicPr>
        <p:blipFill>
          <a:blip r:embed="rId3">
            <a:alphaModFix/>
          </a:blip>
          <a:stretch>
            <a:fillRect/>
          </a:stretch>
        </p:blipFill>
        <p:spPr>
          <a:xfrm>
            <a:off x="6289125" y="3043400"/>
            <a:ext cx="2716100" cy="1997376"/>
          </a:xfrm>
          <a:prstGeom prst="rect">
            <a:avLst/>
          </a:prstGeom>
          <a:noFill/>
          <a:ln>
            <a:noFill/>
          </a:ln>
        </p:spPr>
      </p:pic>
      <p:pic>
        <p:nvPicPr>
          <p:cNvPr id="181" name="Google Shape;181;p33"/>
          <p:cNvPicPr preferRelativeResize="0"/>
          <p:nvPr/>
        </p:nvPicPr>
        <p:blipFill>
          <a:blip r:embed="rId4">
            <a:alphaModFix/>
          </a:blip>
          <a:stretch>
            <a:fillRect/>
          </a:stretch>
        </p:blipFill>
        <p:spPr>
          <a:xfrm>
            <a:off x="238950" y="189075"/>
            <a:ext cx="4450950" cy="3273174"/>
          </a:xfrm>
          <a:prstGeom prst="rect">
            <a:avLst/>
          </a:prstGeom>
          <a:noFill/>
          <a:ln>
            <a:noFill/>
          </a:ln>
        </p:spPr>
      </p:pic>
      <p:pic>
        <p:nvPicPr>
          <p:cNvPr id="182" name="Google Shape;182;p33"/>
          <p:cNvPicPr preferRelativeResize="0"/>
          <p:nvPr/>
        </p:nvPicPr>
        <p:blipFill>
          <a:blip r:embed="rId5">
            <a:alphaModFix/>
          </a:blip>
          <a:stretch>
            <a:fillRect/>
          </a:stretch>
        </p:blipFill>
        <p:spPr>
          <a:xfrm>
            <a:off x="4842300" y="1022679"/>
            <a:ext cx="2541396" cy="1375524"/>
          </a:xfrm>
          <a:prstGeom prst="rect">
            <a:avLst/>
          </a:prstGeom>
          <a:noFill/>
          <a:ln>
            <a:noFill/>
          </a:ln>
        </p:spPr>
      </p:pic>
      <p:pic>
        <p:nvPicPr>
          <p:cNvPr id="183" name="Google Shape;183;p33"/>
          <p:cNvPicPr preferRelativeResize="0"/>
          <p:nvPr/>
        </p:nvPicPr>
        <p:blipFill>
          <a:blip r:embed="rId6">
            <a:alphaModFix/>
          </a:blip>
          <a:stretch>
            <a:fillRect/>
          </a:stretch>
        </p:blipFill>
        <p:spPr>
          <a:xfrm>
            <a:off x="4420050" y="189071"/>
            <a:ext cx="3143900" cy="2357925"/>
          </a:xfrm>
          <a:prstGeom prst="rect">
            <a:avLst/>
          </a:prstGeom>
          <a:noFill/>
          <a:ln>
            <a:noFill/>
          </a:ln>
        </p:spPr>
      </p:pic>
      <p:pic>
        <p:nvPicPr>
          <p:cNvPr id="184" name="Google Shape;184;p33"/>
          <p:cNvPicPr preferRelativeResize="0"/>
          <p:nvPr/>
        </p:nvPicPr>
        <p:blipFill>
          <a:blip r:embed="rId7">
            <a:alphaModFix/>
          </a:blip>
          <a:stretch>
            <a:fillRect/>
          </a:stretch>
        </p:blipFill>
        <p:spPr>
          <a:xfrm>
            <a:off x="422675" y="3558800"/>
            <a:ext cx="2292550" cy="1375525"/>
          </a:xfrm>
          <a:prstGeom prst="rect">
            <a:avLst/>
          </a:prstGeom>
          <a:noFill/>
          <a:ln>
            <a:noFill/>
          </a:ln>
        </p:spPr>
      </p:pic>
      <p:pic>
        <p:nvPicPr>
          <p:cNvPr id="185" name="Google Shape;185;p33"/>
          <p:cNvPicPr preferRelativeResize="0"/>
          <p:nvPr/>
        </p:nvPicPr>
        <p:blipFill>
          <a:blip r:embed="rId8">
            <a:alphaModFix/>
          </a:blip>
          <a:stretch>
            <a:fillRect/>
          </a:stretch>
        </p:blipFill>
        <p:spPr>
          <a:xfrm>
            <a:off x="3539925" y="2902697"/>
            <a:ext cx="2642775" cy="176272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id="190" name="Google Shape;190;p34"/>
          <p:cNvPicPr preferRelativeResize="0"/>
          <p:nvPr/>
        </p:nvPicPr>
        <p:blipFill>
          <a:blip r:embed="rId3">
            <a:alphaModFix/>
          </a:blip>
          <a:stretch>
            <a:fillRect/>
          </a:stretch>
        </p:blipFill>
        <p:spPr>
          <a:xfrm>
            <a:off x="304800" y="1269800"/>
            <a:ext cx="2332275" cy="2332275"/>
          </a:xfrm>
          <a:prstGeom prst="rect">
            <a:avLst/>
          </a:prstGeom>
          <a:noFill/>
          <a:ln>
            <a:noFill/>
          </a:ln>
        </p:spPr>
      </p:pic>
      <p:pic>
        <p:nvPicPr>
          <p:cNvPr id="191" name="Google Shape;191;p34"/>
          <p:cNvPicPr preferRelativeResize="0"/>
          <p:nvPr/>
        </p:nvPicPr>
        <p:blipFill>
          <a:blip r:embed="rId4">
            <a:alphaModFix/>
          </a:blip>
          <a:stretch>
            <a:fillRect/>
          </a:stretch>
        </p:blipFill>
        <p:spPr>
          <a:xfrm>
            <a:off x="2849900" y="1428375"/>
            <a:ext cx="2484425" cy="2015100"/>
          </a:xfrm>
          <a:prstGeom prst="rect">
            <a:avLst/>
          </a:prstGeom>
          <a:noFill/>
          <a:ln>
            <a:noFill/>
          </a:ln>
        </p:spPr>
      </p:pic>
      <p:pic>
        <p:nvPicPr>
          <p:cNvPr id="192" name="Google Shape;192;p34"/>
          <p:cNvPicPr preferRelativeResize="0"/>
          <p:nvPr/>
        </p:nvPicPr>
        <p:blipFill>
          <a:blip r:embed="rId5">
            <a:alphaModFix/>
          </a:blip>
          <a:stretch>
            <a:fillRect/>
          </a:stretch>
        </p:blipFill>
        <p:spPr>
          <a:xfrm>
            <a:off x="5914600" y="1321975"/>
            <a:ext cx="2970575" cy="22279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pic>
        <p:nvPicPr>
          <p:cNvPr id="197" name="Google Shape;197;p35"/>
          <p:cNvPicPr preferRelativeResize="0"/>
          <p:nvPr/>
        </p:nvPicPr>
        <p:blipFill>
          <a:blip r:embed="rId3">
            <a:alphaModFix/>
          </a:blip>
          <a:stretch>
            <a:fillRect/>
          </a:stretch>
        </p:blipFill>
        <p:spPr>
          <a:xfrm>
            <a:off x="152400" y="152400"/>
            <a:ext cx="8602138" cy="483870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p36"/>
          <p:cNvPicPr preferRelativeResize="0"/>
          <p:nvPr/>
        </p:nvPicPr>
        <p:blipFill>
          <a:blip r:embed="rId3">
            <a:alphaModFix/>
          </a:blip>
          <a:stretch>
            <a:fillRect/>
          </a:stretch>
        </p:blipFill>
        <p:spPr>
          <a:xfrm>
            <a:off x="270938" y="152400"/>
            <a:ext cx="8602134" cy="48387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p37" title="3e21c6902febc6d9730c46913847395e.jpg"/>
          <p:cNvPicPr preferRelativeResize="0"/>
          <p:nvPr/>
        </p:nvPicPr>
        <p:blipFill>
          <a:blip r:embed="rId3">
            <a:alphaModFix/>
          </a:blip>
          <a:stretch>
            <a:fillRect/>
          </a:stretch>
        </p:blipFill>
        <p:spPr>
          <a:xfrm>
            <a:off x="2959100" y="81825"/>
            <a:ext cx="3225800" cy="48387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8"/>
          <p:cNvSpPr txBox="1"/>
          <p:nvPr/>
        </p:nvSpPr>
        <p:spPr>
          <a:xfrm>
            <a:off x="0" y="1940700"/>
            <a:ext cx="9048900" cy="1262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3500"/>
              <a:t>Marketing = </a:t>
            </a:r>
            <a:endParaRPr b="1" sz="3500"/>
          </a:p>
          <a:p>
            <a:pPr indent="0" lvl="0" marL="0" rtl="0" algn="ctr">
              <a:spcBef>
                <a:spcPts val="0"/>
              </a:spcBef>
              <a:spcAft>
                <a:spcPts val="0"/>
              </a:spcAft>
              <a:buNone/>
            </a:pPr>
            <a:r>
              <a:rPr b="1" lang="en-GB" sz="3500"/>
              <a:t>Strategy + Psychology + Storytelling</a:t>
            </a:r>
            <a:endParaRPr b="1" sz="35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9"/>
          <p:cNvSpPr txBox="1"/>
          <p:nvPr/>
        </p:nvSpPr>
        <p:spPr>
          <a:xfrm>
            <a:off x="64500" y="409200"/>
            <a:ext cx="90150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3000"/>
              <a:t>“The art of creating demand.”</a:t>
            </a:r>
            <a:endParaRPr b="1" sz="3000"/>
          </a:p>
          <a:p>
            <a:pPr indent="0" lvl="0" marL="0" rtl="0" algn="ctr">
              <a:spcBef>
                <a:spcPts val="0"/>
              </a:spcBef>
              <a:spcAft>
                <a:spcPts val="0"/>
              </a:spcAft>
              <a:buNone/>
            </a:pPr>
            <a:r>
              <a:rPr b="1" lang="en-GB" sz="3000"/>
              <a:t> It’s not just selling — it’s understanding:</a:t>
            </a:r>
            <a:endParaRPr b="1" sz="3000"/>
          </a:p>
        </p:txBody>
      </p:sp>
      <p:sp>
        <p:nvSpPr>
          <p:cNvPr id="218" name="Google Shape;218;p39"/>
          <p:cNvSpPr txBox="1"/>
          <p:nvPr/>
        </p:nvSpPr>
        <p:spPr>
          <a:xfrm>
            <a:off x="1343250" y="2134775"/>
            <a:ext cx="6457500" cy="210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500"/>
              <a:t>👁️ What people see (Advertising)</a:t>
            </a:r>
            <a:br>
              <a:rPr b="1" lang="en-GB" sz="2500"/>
            </a:br>
            <a:endParaRPr b="1" sz="2500"/>
          </a:p>
          <a:p>
            <a:pPr indent="0" lvl="0" marL="0" rtl="0" algn="ctr">
              <a:spcBef>
                <a:spcPts val="0"/>
              </a:spcBef>
              <a:spcAft>
                <a:spcPts val="0"/>
              </a:spcAft>
              <a:buNone/>
            </a:pPr>
            <a:r>
              <a:rPr b="1" lang="en-GB" sz="2500"/>
              <a:t>❤️ What they feel (Branding)</a:t>
            </a:r>
            <a:br>
              <a:rPr b="1" lang="en-GB" sz="2500"/>
            </a:br>
            <a:endParaRPr b="1" sz="2500"/>
          </a:p>
          <a:p>
            <a:pPr indent="0" lvl="0" marL="0" rtl="0" algn="ctr">
              <a:spcBef>
                <a:spcPts val="0"/>
              </a:spcBef>
              <a:spcAft>
                <a:spcPts val="0"/>
              </a:spcAft>
              <a:buNone/>
            </a:pPr>
            <a:r>
              <a:rPr b="1" lang="en-GB" sz="2500"/>
              <a:t>💸 What they buy (Sales)</a:t>
            </a:r>
            <a:endParaRPr b="1" sz="25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pic>
        <p:nvPicPr>
          <p:cNvPr id="223" name="Google Shape;223;p40" title="3729968da7ea39302534b215d9f641ff.jpg"/>
          <p:cNvPicPr preferRelativeResize="0"/>
          <p:nvPr/>
        </p:nvPicPr>
        <p:blipFill rotWithShape="1">
          <a:blip r:embed="rId3">
            <a:alphaModFix/>
          </a:blip>
          <a:srcRect b="17231" l="0" r="0" t="7817"/>
          <a:stretch/>
        </p:blipFill>
        <p:spPr>
          <a:xfrm>
            <a:off x="2368780" y="0"/>
            <a:ext cx="4574770" cy="51435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id="228" name="Google Shape;228;p41" title="137383beed338e5ba2c4032fa599e1d3.jpg"/>
          <p:cNvPicPr preferRelativeResize="0"/>
          <p:nvPr/>
        </p:nvPicPr>
        <p:blipFill rotWithShape="1">
          <a:blip r:embed="rId3">
            <a:alphaModFix/>
          </a:blip>
          <a:srcRect b="19563" l="0" r="6821" t="33557"/>
          <a:stretch/>
        </p:blipFill>
        <p:spPr>
          <a:xfrm>
            <a:off x="663413" y="994725"/>
            <a:ext cx="7817176" cy="393322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id="233" name="Google Shape;233;p42" title="99868a3b49768d884d160e03ea92dd58.jpg"/>
          <p:cNvPicPr preferRelativeResize="0"/>
          <p:nvPr/>
        </p:nvPicPr>
        <p:blipFill rotWithShape="1">
          <a:blip r:embed="rId3">
            <a:alphaModFix/>
          </a:blip>
          <a:srcRect b="25618" l="0" r="0" t="19194"/>
          <a:stretch/>
        </p:blipFill>
        <p:spPr>
          <a:xfrm>
            <a:off x="1076325" y="1663350"/>
            <a:ext cx="6991350" cy="22183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id="238" name="Google Shape;238;p43" title="54bc53d47aa831960c09a413e125d092.jpg"/>
          <p:cNvPicPr preferRelativeResize="0"/>
          <p:nvPr/>
        </p:nvPicPr>
        <p:blipFill>
          <a:blip r:embed="rId3">
            <a:alphaModFix/>
          </a:blip>
          <a:stretch>
            <a:fillRect/>
          </a:stretch>
        </p:blipFill>
        <p:spPr>
          <a:xfrm>
            <a:off x="1878850" y="304800"/>
            <a:ext cx="5386308" cy="48387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pic>
        <p:nvPicPr>
          <p:cNvPr id="243" name="Google Shape;243;p44" title="f3ba310c558570aba280f9e07aac4848.jpg"/>
          <p:cNvPicPr preferRelativeResize="0"/>
          <p:nvPr/>
        </p:nvPicPr>
        <p:blipFill>
          <a:blip r:embed="rId3">
            <a:alphaModFix/>
          </a:blip>
          <a:stretch>
            <a:fillRect/>
          </a:stretch>
        </p:blipFill>
        <p:spPr>
          <a:xfrm>
            <a:off x="2152650" y="304800"/>
            <a:ext cx="4838700" cy="48387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pic>
        <p:nvPicPr>
          <p:cNvPr id="248" name="Google Shape;248;p45" title="109792824_309237677120235_2643767466113181720_n.jpg"/>
          <p:cNvPicPr preferRelativeResize="0"/>
          <p:nvPr/>
        </p:nvPicPr>
        <p:blipFill>
          <a:blip r:embed="rId3">
            <a:alphaModFix/>
          </a:blip>
          <a:stretch>
            <a:fillRect/>
          </a:stretch>
        </p:blipFill>
        <p:spPr>
          <a:xfrm>
            <a:off x="2152650" y="152400"/>
            <a:ext cx="4838700" cy="48387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pic>
        <p:nvPicPr>
          <p:cNvPr id="253" name="Google Shape;253;p46" title="f0cca94cfa832f0ca6646d36266a163b.jpg"/>
          <p:cNvPicPr preferRelativeResize="0"/>
          <p:nvPr/>
        </p:nvPicPr>
        <p:blipFill rotWithShape="1">
          <a:blip r:embed="rId3">
            <a:alphaModFix/>
          </a:blip>
          <a:srcRect b="17059" l="0" r="0" t="18446"/>
          <a:stretch/>
        </p:blipFill>
        <p:spPr>
          <a:xfrm>
            <a:off x="1919525" y="0"/>
            <a:ext cx="5316728" cy="51435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pic>
        <p:nvPicPr>
          <p:cNvPr id="258" name="Google Shape;258;p47"/>
          <p:cNvPicPr preferRelativeResize="0"/>
          <p:nvPr/>
        </p:nvPicPr>
        <p:blipFill>
          <a:blip r:embed="rId3">
            <a:alphaModFix/>
          </a:blip>
          <a:stretch>
            <a:fillRect/>
          </a:stretch>
        </p:blipFill>
        <p:spPr>
          <a:xfrm>
            <a:off x="152400" y="152400"/>
            <a:ext cx="4072030" cy="4838700"/>
          </a:xfrm>
          <a:prstGeom prst="rect">
            <a:avLst/>
          </a:prstGeom>
          <a:noFill/>
          <a:ln>
            <a:noFill/>
          </a:ln>
        </p:spPr>
      </p:pic>
      <p:sp>
        <p:nvSpPr>
          <p:cNvPr id="259" name="Google Shape;259;p47"/>
          <p:cNvSpPr txBox="1"/>
          <p:nvPr/>
        </p:nvSpPr>
        <p:spPr>
          <a:xfrm>
            <a:off x="4523350" y="389100"/>
            <a:ext cx="4231500" cy="22395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Clr>
                <a:schemeClr val="dk1"/>
              </a:buClr>
              <a:buSzPts val="1100"/>
              <a:buFont typeface="Arial"/>
              <a:buNone/>
            </a:pPr>
            <a:r>
              <a:rPr b="1" lang="en-GB" sz="2450">
                <a:solidFill>
                  <a:srgbClr val="0000FF"/>
                </a:solidFill>
                <a:highlight>
                  <a:srgbClr val="FFFFFF"/>
                </a:highlight>
              </a:rPr>
              <a:t>Autoperionica Red Elephant</a:t>
            </a:r>
            <a:endParaRPr b="1" sz="2450">
              <a:solidFill>
                <a:srgbClr val="0000FF"/>
              </a:solidFill>
              <a:highlight>
                <a:srgbClr val="FFFFFF"/>
              </a:highlight>
            </a:endParaRPr>
          </a:p>
          <a:p>
            <a:pPr indent="0" lvl="0" marL="0" rtl="0" algn="ctr">
              <a:spcBef>
                <a:spcPts val="0"/>
              </a:spcBef>
              <a:spcAft>
                <a:spcPts val="0"/>
              </a:spcAft>
              <a:buClr>
                <a:schemeClr val="dk1"/>
              </a:buClr>
              <a:buSzPts val="1100"/>
              <a:buFont typeface="Arial"/>
              <a:buNone/>
            </a:pPr>
            <a:r>
              <a:rPr b="1" lang="en-GB" sz="2000">
                <a:solidFill>
                  <a:srgbClr val="65676B"/>
                </a:solidFill>
                <a:highlight>
                  <a:srgbClr val="FFFFFF"/>
                </a:highlight>
              </a:rPr>
              <a:t>Car wash</a:t>
            </a:r>
            <a:endParaRPr b="1" sz="2000">
              <a:solidFill>
                <a:srgbClr val="65676B"/>
              </a:solidFill>
              <a:highlight>
                <a:srgbClr val="FFFFFF"/>
              </a:highlight>
            </a:endParaRPr>
          </a:p>
          <a:p>
            <a:pPr indent="0" lvl="0" marL="0" rtl="0" algn="ctr">
              <a:spcBef>
                <a:spcPts val="0"/>
              </a:spcBef>
              <a:spcAft>
                <a:spcPts val="0"/>
              </a:spcAft>
              <a:buClr>
                <a:schemeClr val="dk1"/>
              </a:buClr>
              <a:buSzPts val="1100"/>
              <a:buFont typeface="Arial"/>
              <a:buNone/>
            </a:pPr>
            <a:r>
              <a:rPr b="1" lang="en-GB" sz="2000">
                <a:solidFill>
                  <a:srgbClr val="F02849"/>
                </a:solidFill>
                <a:highlight>
                  <a:srgbClr val="FFFFFF"/>
                </a:highlight>
              </a:rPr>
              <a:t>Closed now</a:t>
            </a:r>
            <a:endParaRPr b="1" sz="2000">
              <a:solidFill>
                <a:srgbClr val="F02849"/>
              </a:solidFill>
              <a:highlight>
                <a:srgbClr val="FFFFFF"/>
              </a:highlight>
            </a:endParaRPr>
          </a:p>
          <a:p>
            <a:pPr indent="0" lvl="0" marL="0" rtl="0" algn="ctr">
              <a:spcBef>
                <a:spcPts val="0"/>
              </a:spcBef>
              <a:spcAft>
                <a:spcPts val="0"/>
              </a:spcAft>
              <a:buClr>
                <a:schemeClr val="dk1"/>
              </a:buClr>
              <a:buSzPts val="1100"/>
              <a:buFont typeface="Arial"/>
              <a:buNone/>
            </a:pPr>
            <a:r>
              <a:rPr b="1" lang="en-GB" sz="2000">
                <a:solidFill>
                  <a:srgbClr val="65676B"/>
                </a:solidFill>
                <a:highlight>
                  <a:srgbClr val="FFFFFF"/>
                </a:highlight>
              </a:rPr>
              <a:t>Belgrade, Serbia</a:t>
            </a:r>
            <a:endParaRPr b="1" sz="2000">
              <a:solidFill>
                <a:srgbClr val="65676B"/>
              </a:solidFill>
              <a:highlight>
                <a:srgbClr val="FFFFFF"/>
              </a:high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pic>
        <p:nvPicPr>
          <p:cNvPr id="264" name="Google Shape;264;p48"/>
          <p:cNvPicPr preferRelativeResize="0"/>
          <p:nvPr/>
        </p:nvPicPr>
        <p:blipFill>
          <a:blip r:embed="rId3">
            <a:alphaModFix/>
          </a:blip>
          <a:stretch>
            <a:fillRect/>
          </a:stretch>
        </p:blipFill>
        <p:spPr>
          <a:xfrm>
            <a:off x="799688" y="152400"/>
            <a:ext cx="7260886" cy="48387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pic>
        <p:nvPicPr>
          <p:cNvPr id="269" name="Google Shape;269;p49"/>
          <p:cNvPicPr preferRelativeResize="0"/>
          <p:nvPr/>
        </p:nvPicPr>
        <p:blipFill>
          <a:blip r:embed="rId3">
            <a:alphaModFix/>
          </a:blip>
          <a:stretch>
            <a:fillRect/>
          </a:stretch>
        </p:blipFill>
        <p:spPr>
          <a:xfrm>
            <a:off x="1588175" y="183950"/>
            <a:ext cx="6343650" cy="44767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pic>
        <p:nvPicPr>
          <p:cNvPr id="274" name="Google Shape;274;p50"/>
          <p:cNvPicPr preferRelativeResize="0"/>
          <p:nvPr/>
        </p:nvPicPr>
        <p:blipFill>
          <a:blip r:embed="rId3">
            <a:alphaModFix/>
          </a:blip>
          <a:stretch>
            <a:fillRect/>
          </a:stretch>
        </p:blipFill>
        <p:spPr>
          <a:xfrm>
            <a:off x="152400" y="152400"/>
            <a:ext cx="8655898" cy="483870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pic>
        <p:nvPicPr>
          <p:cNvPr id="279" name="Google Shape;279;p51"/>
          <p:cNvPicPr preferRelativeResize="0"/>
          <p:nvPr/>
        </p:nvPicPr>
        <p:blipFill>
          <a:blip r:embed="rId3">
            <a:alphaModFix/>
          </a:blip>
          <a:stretch>
            <a:fillRect/>
          </a:stretch>
        </p:blipFill>
        <p:spPr>
          <a:xfrm>
            <a:off x="1509275" y="152400"/>
            <a:ext cx="6572092" cy="4838703"/>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pic>
        <p:nvPicPr>
          <p:cNvPr id="284" name="Google Shape;284;p52"/>
          <p:cNvPicPr preferRelativeResize="0"/>
          <p:nvPr/>
        </p:nvPicPr>
        <p:blipFill>
          <a:blip r:embed="rId3">
            <a:alphaModFix/>
          </a:blip>
          <a:stretch>
            <a:fillRect/>
          </a:stretch>
        </p:blipFill>
        <p:spPr>
          <a:xfrm>
            <a:off x="2077275" y="0"/>
            <a:ext cx="5442167" cy="483870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pic>
        <p:nvPicPr>
          <p:cNvPr id="289" name="Google Shape;289;p53" title="c6cf173e1d5975657732160137c43bbb.jpg"/>
          <p:cNvPicPr preferRelativeResize="0"/>
          <p:nvPr/>
        </p:nvPicPr>
        <p:blipFill rotWithShape="1">
          <a:blip r:embed="rId3">
            <a:alphaModFix/>
          </a:blip>
          <a:srcRect b="4777" l="0" r="0" t="2997"/>
          <a:stretch/>
        </p:blipFill>
        <p:spPr>
          <a:xfrm>
            <a:off x="2429150" y="72413"/>
            <a:ext cx="4285691" cy="4998674"/>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pic>
        <p:nvPicPr>
          <p:cNvPr id="294" name="Google Shape;294;p54"/>
          <p:cNvPicPr preferRelativeResize="0"/>
          <p:nvPr/>
        </p:nvPicPr>
        <p:blipFill>
          <a:blip r:embed="rId3">
            <a:alphaModFix/>
          </a:blip>
          <a:stretch>
            <a:fillRect/>
          </a:stretch>
        </p:blipFill>
        <p:spPr>
          <a:xfrm>
            <a:off x="2190750" y="120850"/>
            <a:ext cx="4762500" cy="47625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pic>
        <p:nvPicPr>
          <p:cNvPr id="299" name="Google Shape;299;p55" title="ee947bac091cc5a1a55f003c31f18528.jpg"/>
          <p:cNvPicPr preferRelativeResize="0"/>
          <p:nvPr/>
        </p:nvPicPr>
        <p:blipFill rotWithShape="1">
          <a:blip r:embed="rId3">
            <a:alphaModFix/>
          </a:blip>
          <a:srcRect b="43217" l="0" r="0" t="0"/>
          <a:stretch/>
        </p:blipFill>
        <p:spPr>
          <a:xfrm>
            <a:off x="1519325" y="152400"/>
            <a:ext cx="6105345" cy="499109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pic>
        <p:nvPicPr>
          <p:cNvPr id="304" name="Google Shape;304;p56"/>
          <p:cNvPicPr preferRelativeResize="0"/>
          <p:nvPr/>
        </p:nvPicPr>
        <p:blipFill>
          <a:blip r:embed="rId3">
            <a:alphaModFix/>
          </a:blip>
          <a:stretch>
            <a:fillRect/>
          </a:stretch>
        </p:blipFill>
        <p:spPr>
          <a:xfrm>
            <a:off x="942975" y="152400"/>
            <a:ext cx="7258051" cy="4838701"/>
          </a:xfrm>
          <a:prstGeom prst="rect">
            <a:avLst/>
          </a:prstGeom>
          <a:noFill/>
          <a:ln>
            <a:noFill/>
          </a:ln>
        </p:spPr>
      </p:pic>
      <p:sp>
        <p:nvSpPr>
          <p:cNvPr id="305" name="Google Shape;305;p56"/>
          <p:cNvSpPr txBox="1"/>
          <p:nvPr/>
        </p:nvSpPr>
        <p:spPr>
          <a:xfrm>
            <a:off x="1864425" y="84825"/>
            <a:ext cx="61665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000">
                <a:solidFill>
                  <a:srgbClr val="0000FF"/>
                </a:solidFill>
              </a:rPr>
              <a:t>SALES AND MARKETING </a:t>
            </a:r>
            <a:endParaRPr b="1" sz="3000">
              <a:solidFill>
                <a:srgbClr val="0000FF"/>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57"/>
          <p:cNvSpPr txBox="1"/>
          <p:nvPr/>
        </p:nvSpPr>
        <p:spPr>
          <a:xfrm>
            <a:off x="522850" y="452500"/>
            <a:ext cx="7332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500">
                <a:solidFill>
                  <a:srgbClr val="0000FF"/>
                </a:solidFill>
              </a:rPr>
              <a:t>WHAT IS SALES?</a:t>
            </a:r>
            <a:r>
              <a:rPr lang="en-GB" sz="3600"/>
              <a:t> </a:t>
            </a:r>
            <a:endParaRPr sz="3600"/>
          </a:p>
        </p:txBody>
      </p:sp>
      <p:sp>
        <p:nvSpPr>
          <p:cNvPr id="311" name="Google Shape;311;p57"/>
          <p:cNvSpPr txBox="1"/>
          <p:nvPr/>
        </p:nvSpPr>
        <p:spPr>
          <a:xfrm>
            <a:off x="446975" y="1373575"/>
            <a:ext cx="73431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600">
                <a:solidFill>
                  <a:srgbClr val="202124"/>
                </a:solidFill>
                <a:highlight>
                  <a:srgbClr val="FFFFFF"/>
                </a:highlight>
              </a:rPr>
              <a:t>The action of selling or being sold; the occasion when something is sold</a:t>
            </a:r>
            <a:endParaRPr sz="2600"/>
          </a:p>
        </p:txBody>
      </p:sp>
      <p:sp>
        <p:nvSpPr>
          <p:cNvPr id="312" name="Google Shape;312;p57"/>
          <p:cNvSpPr txBox="1"/>
          <p:nvPr/>
        </p:nvSpPr>
        <p:spPr>
          <a:xfrm>
            <a:off x="579275" y="2696650"/>
            <a:ext cx="8208600" cy="1316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450">
                <a:solidFill>
                  <a:srgbClr val="202122"/>
                </a:solidFill>
                <a:highlight>
                  <a:srgbClr val="FFFFFF"/>
                </a:highlight>
              </a:rPr>
              <a:t>Sales are activities related to selling or the number of </a:t>
            </a:r>
            <a:r>
              <a:rPr b="1" lang="en-GB" sz="2450">
                <a:solidFill>
                  <a:srgbClr val="38761D"/>
                </a:solidFill>
                <a:highlight>
                  <a:srgbClr val="FFFFFF"/>
                </a:highlight>
              </a:rPr>
              <a:t>goods sold in a given targeted time period</a:t>
            </a:r>
            <a:r>
              <a:rPr lang="en-GB" sz="2450">
                <a:solidFill>
                  <a:srgbClr val="38761D"/>
                </a:solidFill>
                <a:highlight>
                  <a:srgbClr val="FFFFFF"/>
                </a:highlight>
              </a:rPr>
              <a:t>.</a:t>
            </a:r>
            <a:r>
              <a:rPr lang="en-GB" sz="2450">
                <a:solidFill>
                  <a:srgbClr val="202122"/>
                </a:solidFill>
                <a:highlight>
                  <a:srgbClr val="FFFFFF"/>
                </a:highlight>
              </a:rPr>
              <a:t> The delivery of a service for a cost is also considered a sale.</a:t>
            </a:r>
            <a:endParaRPr sz="28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58"/>
          <p:cNvSpPr txBox="1"/>
          <p:nvPr/>
        </p:nvSpPr>
        <p:spPr>
          <a:xfrm>
            <a:off x="756650" y="520100"/>
            <a:ext cx="73326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500">
                <a:solidFill>
                  <a:srgbClr val="0000FF"/>
                </a:solidFill>
              </a:rPr>
              <a:t>DIFFERENCE BETWEEN SALES AND MARKETING</a:t>
            </a:r>
            <a:endParaRPr b="1" sz="3500">
              <a:solidFill>
                <a:srgbClr val="0000FF"/>
              </a:solidFill>
            </a:endParaRPr>
          </a:p>
        </p:txBody>
      </p:sp>
      <p:sp>
        <p:nvSpPr>
          <p:cNvPr id="318" name="Google Shape;318;p58"/>
          <p:cNvSpPr txBox="1"/>
          <p:nvPr/>
        </p:nvSpPr>
        <p:spPr>
          <a:xfrm>
            <a:off x="794275" y="2167425"/>
            <a:ext cx="7343100" cy="218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600">
                <a:solidFill>
                  <a:srgbClr val="202124"/>
                </a:solidFill>
                <a:highlight>
                  <a:srgbClr val="FFFFFF"/>
                </a:highlight>
              </a:rPr>
              <a:t>In the simplest of terms, marketing is building awareness of your organization and brand to potential customers. </a:t>
            </a:r>
            <a:r>
              <a:rPr b="1" lang="en-GB" sz="2600">
                <a:solidFill>
                  <a:srgbClr val="38761D"/>
                </a:solidFill>
                <a:highlight>
                  <a:srgbClr val="FFFFFF"/>
                </a:highlight>
              </a:rPr>
              <a:t>Sales is turning that viewership into a profit</a:t>
            </a:r>
            <a:r>
              <a:rPr lang="en-GB" sz="2600">
                <a:solidFill>
                  <a:srgbClr val="202124"/>
                </a:solidFill>
                <a:highlight>
                  <a:srgbClr val="FFFFFF"/>
                </a:highlight>
              </a:rPr>
              <a:t>, by converting those potential customers into actual ones.</a:t>
            </a:r>
            <a:endParaRPr sz="26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pic>
        <p:nvPicPr>
          <p:cNvPr id="323" name="Google Shape;323;p59"/>
          <p:cNvPicPr preferRelativeResize="0"/>
          <p:nvPr/>
        </p:nvPicPr>
        <p:blipFill rotWithShape="1">
          <a:blip r:embed="rId3">
            <a:alphaModFix/>
          </a:blip>
          <a:srcRect b="18768" l="0" r="0" t="12688"/>
          <a:stretch/>
        </p:blipFill>
        <p:spPr>
          <a:xfrm>
            <a:off x="1819600" y="77800"/>
            <a:ext cx="4851226" cy="49879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60"/>
          <p:cNvSpPr txBox="1"/>
          <p:nvPr/>
        </p:nvSpPr>
        <p:spPr>
          <a:xfrm>
            <a:off x="709600" y="442175"/>
            <a:ext cx="73326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500">
                <a:solidFill>
                  <a:srgbClr val="0000FF"/>
                </a:solidFill>
              </a:rPr>
              <a:t>WHY IS MARKETING IMPORTANT </a:t>
            </a:r>
            <a:endParaRPr b="1" sz="3500">
              <a:solidFill>
                <a:srgbClr val="0000FF"/>
              </a:solidFill>
            </a:endParaRPr>
          </a:p>
        </p:txBody>
      </p:sp>
      <p:sp>
        <p:nvSpPr>
          <p:cNvPr id="329" name="Google Shape;329;p60"/>
          <p:cNvSpPr txBox="1"/>
          <p:nvPr/>
        </p:nvSpPr>
        <p:spPr>
          <a:xfrm>
            <a:off x="518975" y="1436100"/>
            <a:ext cx="8254800" cy="258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600">
                <a:solidFill>
                  <a:srgbClr val="202124"/>
                </a:solidFill>
                <a:highlight>
                  <a:srgbClr val="FFFFFF"/>
                </a:highlight>
              </a:rPr>
              <a:t>Marketing is important because </a:t>
            </a:r>
            <a:r>
              <a:rPr b="1" lang="en-GB" sz="2600">
                <a:solidFill>
                  <a:srgbClr val="38761D"/>
                </a:solidFill>
                <a:highlight>
                  <a:srgbClr val="FFFFFF"/>
                </a:highlight>
              </a:rPr>
              <a:t>it allows you to share your products and services with a niche audience strategically</a:t>
            </a:r>
            <a:r>
              <a:rPr lang="en-GB" sz="2600">
                <a:solidFill>
                  <a:srgbClr val="202124"/>
                </a:solidFill>
                <a:highlight>
                  <a:srgbClr val="FFFFFF"/>
                </a:highlight>
              </a:rPr>
              <a:t>. ... And that's largely due to problems with branding and a lack of good marketing. Without marketing, your business doesn't have a voice. Without a voice, you can't reach people and connect with them.</a:t>
            </a:r>
            <a:endParaRPr sz="26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61"/>
          <p:cNvSpPr txBox="1"/>
          <p:nvPr/>
        </p:nvSpPr>
        <p:spPr>
          <a:xfrm>
            <a:off x="900450" y="193625"/>
            <a:ext cx="7343100" cy="723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3500">
                <a:solidFill>
                  <a:srgbClr val="0000FF"/>
                </a:solidFill>
              </a:rPr>
              <a:t>TYPES OF MARKETING</a:t>
            </a:r>
            <a:endParaRPr b="1" sz="3500">
              <a:solidFill>
                <a:srgbClr val="0000FF"/>
              </a:solidFill>
            </a:endParaRPr>
          </a:p>
        </p:txBody>
      </p:sp>
      <p:pic>
        <p:nvPicPr>
          <p:cNvPr id="335" name="Google Shape;335;p61"/>
          <p:cNvPicPr preferRelativeResize="0"/>
          <p:nvPr/>
        </p:nvPicPr>
        <p:blipFill>
          <a:blip r:embed="rId3">
            <a:alphaModFix/>
          </a:blip>
          <a:stretch>
            <a:fillRect/>
          </a:stretch>
        </p:blipFill>
        <p:spPr>
          <a:xfrm>
            <a:off x="1930600" y="1069750"/>
            <a:ext cx="5282790" cy="3735098"/>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pic>
        <p:nvPicPr>
          <p:cNvPr id="340" name="Google Shape;340;p62"/>
          <p:cNvPicPr preferRelativeResize="0"/>
          <p:nvPr/>
        </p:nvPicPr>
        <p:blipFill rotWithShape="1">
          <a:blip r:embed="rId3">
            <a:alphaModFix/>
          </a:blip>
          <a:srcRect b="5464" l="0" r="0" t="4673"/>
          <a:stretch/>
        </p:blipFill>
        <p:spPr>
          <a:xfrm>
            <a:off x="1407558" y="0"/>
            <a:ext cx="7509317" cy="5143499"/>
          </a:xfrm>
          <a:prstGeom prst="rect">
            <a:avLst/>
          </a:prstGeom>
          <a:noFill/>
          <a:ln>
            <a:noFill/>
          </a:ln>
        </p:spPr>
      </p:pic>
      <p:sp>
        <p:nvSpPr>
          <p:cNvPr id="341" name="Google Shape;341;p62"/>
          <p:cNvSpPr txBox="1"/>
          <p:nvPr/>
        </p:nvSpPr>
        <p:spPr>
          <a:xfrm>
            <a:off x="0" y="1940700"/>
            <a:ext cx="2975700" cy="1262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3500">
                <a:solidFill>
                  <a:srgbClr val="0000FF"/>
                </a:solidFill>
              </a:rPr>
              <a:t>4 P’s OF MARKETING</a:t>
            </a:r>
            <a:endParaRPr b="1" sz="3500">
              <a:solidFill>
                <a:srgbClr val="0000FF"/>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pic>
        <p:nvPicPr>
          <p:cNvPr id="346" name="Google Shape;346;p63"/>
          <p:cNvPicPr preferRelativeResize="0"/>
          <p:nvPr/>
        </p:nvPicPr>
        <p:blipFill rotWithShape="1">
          <a:blip r:embed="rId3">
            <a:alphaModFix/>
          </a:blip>
          <a:srcRect b="6745" l="11116" r="12326" t="5436"/>
          <a:stretch/>
        </p:blipFill>
        <p:spPr>
          <a:xfrm>
            <a:off x="2014225" y="10500"/>
            <a:ext cx="5380485" cy="51435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64"/>
          <p:cNvSpPr txBox="1"/>
          <p:nvPr/>
        </p:nvSpPr>
        <p:spPr>
          <a:xfrm>
            <a:off x="1783350" y="1257850"/>
            <a:ext cx="5577300" cy="217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4300">
                <a:solidFill>
                  <a:srgbClr val="CC0000"/>
                </a:solidFill>
              </a:rPr>
              <a:t>SALES MARKETING AND </a:t>
            </a:r>
            <a:r>
              <a:rPr b="1" lang="en-GB" sz="4300">
                <a:solidFill>
                  <a:srgbClr val="CC0000"/>
                </a:solidFill>
              </a:rPr>
              <a:t>ADVERTISING</a:t>
            </a:r>
            <a:r>
              <a:rPr b="1" lang="en-GB" sz="4300">
                <a:solidFill>
                  <a:srgbClr val="CC0000"/>
                </a:solidFill>
              </a:rPr>
              <a:t> GO HAND IN HAND</a:t>
            </a:r>
            <a:endParaRPr b="1" sz="4300">
              <a:solidFill>
                <a:srgbClr val="CC000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pic>
        <p:nvPicPr>
          <p:cNvPr id="356" name="Google Shape;356;p65"/>
          <p:cNvPicPr preferRelativeResize="0"/>
          <p:nvPr/>
        </p:nvPicPr>
        <p:blipFill>
          <a:blip r:embed="rId3">
            <a:alphaModFix/>
          </a:blip>
          <a:stretch>
            <a:fillRect/>
          </a:stretch>
        </p:blipFill>
        <p:spPr>
          <a:xfrm>
            <a:off x="178849" y="102550"/>
            <a:ext cx="8786299" cy="49384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66"/>
          <p:cNvSpPr txBox="1"/>
          <p:nvPr/>
        </p:nvSpPr>
        <p:spPr>
          <a:xfrm>
            <a:off x="988200" y="516700"/>
            <a:ext cx="73326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500">
                <a:solidFill>
                  <a:srgbClr val="0000FF"/>
                </a:solidFill>
              </a:rPr>
              <a:t>ADVERTISEMENT</a:t>
            </a:r>
            <a:endParaRPr b="1" sz="3500">
              <a:solidFill>
                <a:srgbClr val="0000FF"/>
              </a:solidFill>
            </a:endParaRPr>
          </a:p>
        </p:txBody>
      </p:sp>
      <p:sp>
        <p:nvSpPr>
          <p:cNvPr id="362" name="Google Shape;362;p66"/>
          <p:cNvSpPr txBox="1"/>
          <p:nvPr/>
        </p:nvSpPr>
        <p:spPr>
          <a:xfrm>
            <a:off x="561025" y="1708825"/>
            <a:ext cx="7904400" cy="2247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350">
                <a:solidFill>
                  <a:srgbClr val="4D5156"/>
                </a:solidFill>
                <a:highlight>
                  <a:srgbClr val="FFFFFF"/>
                </a:highlight>
              </a:rPr>
              <a:t>Advertising is a </a:t>
            </a:r>
            <a:r>
              <a:rPr b="1" lang="en-GB" sz="3350">
                <a:solidFill>
                  <a:srgbClr val="38761D"/>
                </a:solidFill>
                <a:highlight>
                  <a:srgbClr val="FFFFFF"/>
                </a:highlight>
              </a:rPr>
              <a:t>marketing communication</a:t>
            </a:r>
            <a:r>
              <a:rPr lang="en-GB" sz="3350">
                <a:solidFill>
                  <a:srgbClr val="4D5156"/>
                </a:solidFill>
                <a:highlight>
                  <a:srgbClr val="FFFFFF"/>
                </a:highlight>
              </a:rPr>
              <a:t> that employs an openly sponsored, </a:t>
            </a:r>
            <a:r>
              <a:rPr b="1" lang="en-GB" sz="3350">
                <a:solidFill>
                  <a:srgbClr val="38761D"/>
                </a:solidFill>
                <a:highlight>
                  <a:srgbClr val="FFFFFF"/>
                </a:highlight>
              </a:rPr>
              <a:t>non-personal message</a:t>
            </a:r>
            <a:r>
              <a:rPr lang="en-GB" sz="3350">
                <a:solidFill>
                  <a:srgbClr val="4D5156"/>
                </a:solidFill>
                <a:highlight>
                  <a:srgbClr val="FFFFFF"/>
                </a:highlight>
              </a:rPr>
              <a:t> to promote or sell a product, service or idea</a:t>
            </a:r>
            <a:endParaRPr sz="37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pic>
        <p:nvPicPr>
          <p:cNvPr id="367" name="Google Shape;367;p67"/>
          <p:cNvPicPr preferRelativeResize="0"/>
          <p:nvPr/>
        </p:nvPicPr>
        <p:blipFill rotWithShape="1">
          <a:blip r:embed="rId3">
            <a:alphaModFix/>
          </a:blip>
          <a:srcRect b="25592" l="8248" r="8688" t="28106"/>
          <a:stretch/>
        </p:blipFill>
        <p:spPr>
          <a:xfrm>
            <a:off x="-125" y="1344675"/>
            <a:ext cx="9144001" cy="2606550"/>
          </a:xfrm>
          <a:prstGeom prst="rect">
            <a:avLst/>
          </a:prstGeom>
          <a:noFill/>
          <a:ln>
            <a:noFill/>
          </a:ln>
        </p:spPr>
      </p:pic>
      <p:sp>
        <p:nvSpPr>
          <p:cNvPr id="368" name="Google Shape;368;p67"/>
          <p:cNvSpPr txBox="1"/>
          <p:nvPr/>
        </p:nvSpPr>
        <p:spPr>
          <a:xfrm>
            <a:off x="785275" y="182925"/>
            <a:ext cx="75822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500">
                <a:solidFill>
                  <a:srgbClr val="0000FF"/>
                </a:solidFill>
              </a:rPr>
              <a:t>IN OTHER WORDS…….</a:t>
            </a:r>
            <a:endParaRPr b="1" sz="3500">
              <a:solidFill>
                <a:srgbClr val="0000FF"/>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68"/>
          <p:cNvSpPr txBox="1"/>
          <p:nvPr/>
        </p:nvSpPr>
        <p:spPr>
          <a:xfrm>
            <a:off x="761200" y="1935875"/>
            <a:ext cx="7343100" cy="226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4500">
                <a:solidFill>
                  <a:srgbClr val="0000FF"/>
                </a:solidFill>
              </a:rPr>
              <a:t>LET’S LOOK AT </a:t>
            </a:r>
            <a:r>
              <a:rPr b="1" lang="en-GB" sz="4500">
                <a:solidFill>
                  <a:srgbClr val="0000FF"/>
                </a:solidFill>
              </a:rPr>
              <a:t>SOME ADVERTISEMENTS</a:t>
            </a:r>
            <a:endParaRPr b="1" sz="4500">
              <a:solidFill>
                <a:srgbClr val="0000FF"/>
              </a:solidFill>
            </a:endParaRPr>
          </a:p>
          <a:p>
            <a:pPr indent="0" lvl="0" marL="0" rtl="0" algn="ctr">
              <a:spcBef>
                <a:spcPts val="0"/>
              </a:spcBef>
              <a:spcAft>
                <a:spcPts val="0"/>
              </a:spcAft>
              <a:buNone/>
            </a:pPr>
            <a:r>
              <a:t/>
            </a:r>
            <a:endParaRPr b="1" sz="4500">
              <a:solidFill>
                <a:srgbClr val="0000FF"/>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pic>
        <p:nvPicPr>
          <p:cNvPr id="378" name="Google Shape;378;p69"/>
          <p:cNvPicPr preferRelativeResize="0"/>
          <p:nvPr/>
        </p:nvPicPr>
        <p:blipFill>
          <a:blip r:embed="rId3">
            <a:alphaModFix/>
          </a:blip>
          <a:stretch>
            <a:fillRect/>
          </a:stretch>
        </p:blipFill>
        <p:spPr>
          <a:xfrm>
            <a:off x="706375" y="152400"/>
            <a:ext cx="7731255" cy="4838699"/>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pic>
        <p:nvPicPr>
          <p:cNvPr id="383" name="Google Shape;383;p70"/>
          <p:cNvPicPr preferRelativeResize="0"/>
          <p:nvPr/>
        </p:nvPicPr>
        <p:blipFill>
          <a:blip r:embed="rId3">
            <a:alphaModFix/>
          </a:blip>
          <a:stretch>
            <a:fillRect/>
          </a:stretch>
        </p:blipFill>
        <p:spPr>
          <a:xfrm>
            <a:off x="325950" y="89275"/>
            <a:ext cx="3774587" cy="4838699"/>
          </a:xfrm>
          <a:prstGeom prst="rect">
            <a:avLst/>
          </a:prstGeom>
          <a:noFill/>
          <a:ln>
            <a:noFill/>
          </a:ln>
        </p:spPr>
      </p:pic>
      <p:pic>
        <p:nvPicPr>
          <p:cNvPr id="384" name="Google Shape;384;p70"/>
          <p:cNvPicPr preferRelativeResize="0"/>
          <p:nvPr/>
        </p:nvPicPr>
        <p:blipFill>
          <a:blip r:embed="rId4">
            <a:alphaModFix/>
          </a:blip>
          <a:stretch>
            <a:fillRect/>
          </a:stretch>
        </p:blipFill>
        <p:spPr>
          <a:xfrm>
            <a:off x="4868262" y="152400"/>
            <a:ext cx="3747163" cy="4838699"/>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pic>
        <p:nvPicPr>
          <p:cNvPr id="389" name="Google Shape;389;p71" title="4e1c27abdca07bc3378a1cb6e22d10c0.jpg"/>
          <p:cNvPicPr preferRelativeResize="0"/>
          <p:nvPr/>
        </p:nvPicPr>
        <p:blipFill>
          <a:blip r:embed="rId3">
            <a:alphaModFix/>
          </a:blip>
          <a:stretch>
            <a:fillRect/>
          </a:stretch>
        </p:blipFill>
        <p:spPr>
          <a:xfrm>
            <a:off x="2891563" y="152400"/>
            <a:ext cx="3360870" cy="48387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pic>
        <p:nvPicPr>
          <p:cNvPr id="394" name="Google Shape;394;p72" title="9c9bd76d2bd1872df685ecde45862451.jpg"/>
          <p:cNvPicPr preferRelativeResize="0"/>
          <p:nvPr/>
        </p:nvPicPr>
        <p:blipFill>
          <a:blip r:embed="rId3">
            <a:alphaModFix/>
          </a:blip>
          <a:stretch>
            <a:fillRect/>
          </a:stretch>
        </p:blipFill>
        <p:spPr>
          <a:xfrm>
            <a:off x="942975" y="152400"/>
            <a:ext cx="3629024" cy="4838699"/>
          </a:xfrm>
          <a:prstGeom prst="rect">
            <a:avLst/>
          </a:prstGeom>
          <a:noFill/>
          <a:ln>
            <a:noFill/>
          </a:ln>
        </p:spPr>
      </p:pic>
      <p:pic>
        <p:nvPicPr>
          <p:cNvPr id="395" name="Google Shape;395;p72" title="8de57158d212e017992455cdf36d0d07.jpg"/>
          <p:cNvPicPr preferRelativeResize="0"/>
          <p:nvPr/>
        </p:nvPicPr>
        <p:blipFill>
          <a:blip r:embed="rId4">
            <a:alphaModFix/>
          </a:blip>
          <a:stretch>
            <a:fillRect/>
          </a:stretch>
        </p:blipFill>
        <p:spPr>
          <a:xfrm>
            <a:off x="4571999" y="152400"/>
            <a:ext cx="3658213" cy="48387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pic>
        <p:nvPicPr>
          <p:cNvPr id="400" name="Google Shape;400;p73"/>
          <p:cNvPicPr preferRelativeResize="0"/>
          <p:nvPr/>
        </p:nvPicPr>
        <p:blipFill>
          <a:blip r:embed="rId3">
            <a:alphaModFix/>
          </a:blip>
          <a:stretch>
            <a:fillRect/>
          </a:stretch>
        </p:blipFill>
        <p:spPr>
          <a:xfrm>
            <a:off x="503050" y="800100"/>
            <a:ext cx="2133600" cy="3543300"/>
          </a:xfrm>
          <a:prstGeom prst="rect">
            <a:avLst/>
          </a:prstGeom>
          <a:noFill/>
          <a:ln>
            <a:noFill/>
          </a:ln>
        </p:spPr>
      </p:pic>
      <p:pic>
        <p:nvPicPr>
          <p:cNvPr id="401" name="Google Shape;401;p73"/>
          <p:cNvPicPr preferRelativeResize="0"/>
          <p:nvPr/>
        </p:nvPicPr>
        <p:blipFill>
          <a:blip r:embed="rId4">
            <a:alphaModFix/>
          </a:blip>
          <a:stretch>
            <a:fillRect/>
          </a:stretch>
        </p:blipFill>
        <p:spPr>
          <a:xfrm>
            <a:off x="2842425" y="152400"/>
            <a:ext cx="3303888" cy="4838701"/>
          </a:xfrm>
          <a:prstGeom prst="rect">
            <a:avLst/>
          </a:prstGeom>
          <a:noFill/>
          <a:ln>
            <a:noFill/>
          </a:ln>
        </p:spPr>
      </p:pic>
      <p:pic>
        <p:nvPicPr>
          <p:cNvPr id="402" name="Google Shape;402;p73" title="cf751d0c49cdcf412f980ace941213b8.jpg"/>
          <p:cNvPicPr preferRelativeResize="0"/>
          <p:nvPr/>
        </p:nvPicPr>
        <p:blipFill>
          <a:blip r:embed="rId5">
            <a:alphaModFix/>
          </a:blip>
          <a:stretch>
            <a:fillRect/>
          </a:stretch>
        </p:blipFill>
        <p:spPr>
          <a:xfrm>
            <a:off x="5769538" y="464088"/>
            <a:ext cx="2692887" cy="4215337"/>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pic>
        <p:nvPicPr>
          <p:cNvPr id="407" name="Google Shape;407;p74" title="4442bfabb247d95e5114a306928e1780.jpg"/>
          <p:cNvPicPr preferRelativeResize="0"/>
          <p:nvPr/>
        </p:nvPicPr>
        <p:blipFill>
          <a:blip r:embed="rId3">
            <a:alphaModFix/>
          </a:blip>
          <a:stretch>
            <a:fillRect/>
          </a:stretch>
        </p:blipFill>
        <p:spPr>
          <a:xfrm>
            <a:off x="2725563" y="152400"/>
            <a:ext cx="3692863" cy="4838699"/>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pic>
        <p:nvPicPr>
          <p:cNvPr id="412" name="Google Shape;412;p75"/>
          <p:cNvPicPr preferRelativeResize="0"/>
          <p:nvPr/>
        </p:nvPicPr>
        <p:blipFill>
          <a:blip r:embed="rId3">
            <a:alphaModFix/>
          </a:blip>
          <a:stretch>
            <a:fillRect/>
          </a:stretch>
        </p:blipFill>
        <p:spPr>
          <a:xfrm>
            <a:off x="2906175" y="510088"/>
            <a:ext cx="3331650" cy="412332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pic>
        <p:nvPicPr>
          <p:cNvPr id="417" name="Google Shape;417;p76"/>
          <p:cNvPicPr preferRelativeResize="0"/>
          <p:nvPr/>
        </p:nvPicPr>
        <p:blipFill>
          <a:blip r:embed="rId3">
            <a:alphaModFix/>
          </a:blip>
          <a:stretch>
            <a:fillRect/>
          </a:stretch>
        </p:blipFill>
        <p:spPr>
          <a:xfrm>
            <a:off x="2236275" y="152400"/>
            <a:ext cx="3643202" cy="4838702"/>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pic>
        <p:nvPicPr>
          <p:cNvPr id="422" name="Google Shape;422;p77"/>
          <p:cNvPicPr preferRelativeResize="0"/>
          <p:nvPr/>
        </p:nvPicPr>
        <p:blipFill>
          <a:blip r:embed="rId3">
            <a:alphaModFix/>
          </a:blip>
          <a:stretch>
            <a:fillRect/>
          </a:stretch>
        </p:blipFill>
        <p:spPr>
          <a:xfrm>
            <a:off x="152400" y="152400"/>
            <a:ext cx="4838700" cy="4838700"/>
          </a:xfrm>
          <a:prstGeom prst="rect">
            <a:avLst/>
          </a:prstGeom>
          <a:noFill/>
          <a:ln>
            <a:noFill/>
          </a:ln>
        </p:spPr>
      </p:pic>
      <p:pic>
        <p:nvPicPr>
          <p:cNvPr id="423" name="Google Shape;423;p77"/>
          <p:cNvPicPr preferRelativeResize="0"/>
          <p:nvPr/>
        </p:nvPicPr>
        <p:blipFill>
          <a:blip r:embed="rId4">
            <a:alphaModFix/>
          </a:blip>
          <a:stretch>
            <a:fillRect/>
          </a:stretch>
        </p:blipFill>
        <p:spPr>
          <a:xfrm>
            <a:off x="5143500" y="549325"/>
            <a:ext cx="3848100" cy="38481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pic>
        <p:nvPicPr>
          <p:cNvPr id="428" name="Google Shape;428;p78"/>
          <p:cNvPicPr preferRelativeResize="0"/>
          <p:nvPr/>
        </p:nvPicPr>
        <p:blipFill>
          <a:blip r:embed="rId3">
            <a:alphaModFix/>
          </a:blip>
          <a:stretch>
            <a:fillRect/>
          </a:stretch>
        </p:blipFill>
        <p:spPr>
          <a:xfrm>
            <a:off x="1922025" y="0"/>
            <a:ext cx="5250675" cy="502860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pic>
        <p:nvPicPr>
          <p:cNvPr id="433" name="Google Shape;433;p79"/>
          <p:cNvPicPr preferRelativeResize="0"/>
          <p:nvPr/>
        </p:nvPicPr>
        <p:blipFill>
          <a:blip r:embed="rId3">
            <a:alphaModFix/>
          </a:blip>
          <a:stretch>
            <a:fillRect/>
          </a:stretch>
        </p:blipFill>
        <p:spPr>
          <a:xfrm>
            <a:off x="1926513" y="774938"/>
            <a:ext cx="5290977" cy="3593624"/>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80"/>
          <p:cNvSpPr txBox="1"/>
          <p:nvPr/>
        </p:nvSpPr>
        <p:spPr>
          <a:xfrm>
            <a:off x="711050" y="642175"/>
            <a:ext cx="8070000" cy="38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pic>
        <p:nvPicPr>
          <p:cNvPr id="439" name="Google Shape;439;p80"/>
          <p:cNvPicPr preferRelativeResize="0"/>
          <p:nvPr/>
        </p:nvPicPr>
        <p:blipFill>
          <a:blip r:embed="rId3">
            <a:alphaModFix/>
          </a:blip>
          <a:stretch>
            <a:fillRect/>
          </a:stretch>
        </p:blipFill>
        <p:spPr>
          <a:xfrm>
            <a:off x="481838" y="271037"/>
            <a:ext cx="8180325" cy="4601438"/>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pic>
        <p:nvPicPr>
          <p:cNvPr id="444" name="Google Shape;444;p81"/>
          <p:cNvPicPr preferRelativeResize="0"/>
          <p:nvPr/>
        </p:nvPicPr>
        <p:blipFill>
          <a:blip r:embed="rId3">
            <a:alphaModFix/>
          </a:blip>
          <a:stretch>
            <a:fillRect/>
          </a:stretch>
        </p:blipFill>
        <p:spPr>
          <a:xfrm>
            <a:off x="152400" y="152400"/>
            <a:ext cx="8839201" cy="4590182"/>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pic>
        <p:nvPicPr>
          <p:cNvPr id="449" name="Google Shape;449;p82"/>
          <p:cNvPicPr preferRelativeResize="0"/>
          <p:nvPr/>
        </p:nvPicPr>
        <p:blipFill>
          <a:blip r:embed="rId3">
            <a:alphaModFix/>
          </a:blip>
          <a:stretch>
            <a:fillRect/>
          </a:stretch>
        </p:blipFill>
        <p:spPr>
          <a:xfrm>
            <a:off x="1500350" y="507125"/>
            <a:ext cx="5895975" cy="389572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83"/>
          <p:cNvSpPr txBox="1"/>
          <p:nvPr/>
        </p:nvSpPr>
        <p:spPr>
          <a:xfrm>
            <a:off x="1509200" y="979175"/>
            <a:ext cx="61545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3600">
                <a:solidFill>
                  <a:srgbClr val="FF0000"/>
                </a:solidFill>
              </a:rPr>
              <a:t>You Will Always Be Mine</a:t>
            </a:r>
            <a:endParaRPr b="1" sz="3600">
              <a:solidFill>
                <a:srgbClr val="FF0000"/>
              </a:solidFill>
            </a:endParaRPr>
          </a:p>
        </p:txBody>
      </p:sp>
      <p:sp>
        <p:nvSpPr>
          <p:cNvPr id="455" name="Google Shape;455;p83"/>
          <p:cNvSpPr txBox="1"/>
          <p:nvPr/>
        </p:nvSpPr>
        <p:spPr>
          <a:xfrm>
            <a:off x="1661600" y="2426325"/>
            <a:ext cx="61545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3600">
                <a:solidFill>
                  <a:srgbClr val="FF0000"/>
                </a:solidFill>
                <a:latin typeface="Comfortaa"/>
                <a:ea typeface="Comfortaa"/>
                <a:cs typeface="Comfortaa"/>
                <a:sym typeface="Comfortaa"/>
              </a:rPr>
              <a:t>You Will Always Be Mine</a:t>
            </a:r>
            <a:endParaRPr b="1" sz="3600">
              <a:solidFill>
                <a:srgbClr val="FF0000"/>
              </a:solidFill>
              <a:latin typeface="Comfortaa"/>
              <a:ea typeface="Comfortaa"/>
              <a:cs typeface="Comfortaa"/>
              <a:sym typeface="Comfortaa"/>
            </a:endParaRPr>
          </a:p>
        </p:txBody>
      </p:sp>
      <p:sp>
        <p:nvSpPr>
          <p:cNvPr id="456" name="Google Shape;456;p83"/>
          <p:cNvSpPr txBox="1"/>
          <p:nvPr/>
        </p:nvSpPr>
        <p:spPr>
          <a:xfrm>
            <a:off x="1661600" y="3678375"/>
            <a:ext cx="6154500" cy="892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4600">
                <a:solidFill>
                  <a:srgbClr val="FF0000"/>
                </a:solidFill>
                <a:latin typeface="Dancing Script"/>
                <a:ea typeface="Dancing Script"/>
                <a:cs typeface="Dancing Script"/>
                <a:sym typeface="Dancing Script"/>
              </a:rPr>
              <a:t>You Will Always Be Mine</a:t>
            </a:r>
            <a:endParaRPr b="1" sz="4600">
              <a:solidFill>
                <a:srgbClr val="FF0000"/>
              </a:solidFill>
              <a:latin typeface="Dancing Script"/>
              <a:ea typeface="Dancing Script"/>
              <a:cs typeface="Dancing Script"/>
              <a:sym typeface="Dancing Script"/>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84"/>
          <p:cNvSpPr txBox="1"/>
          <p:nvPr/>
        </p:nvSpPr>
        <p:spPr>
          <a:xfrm>
            <a:off x="315300" y="2249500"/>
            <a:ext cx="85134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5100">
                <a:solidFill>
                  <a:srgbClr val="FF0000"/>
                </a:solidFill>
                <a:latin typeface="Sacramento"/>
                <a:ea typeface="Sacramento"/>
                <a:cs typeface="Sacramento"/>
                <a:sym typeface="Sacramento"/>
              </a:rPr>
              <a:t>You Will Always Be Mine</a:t>
            </a:r>
            <a:endParaRPr b="1" sz="5100">
              <a:solidFill>
                <a:srgbClr val="FF0000"/>
              </a:solidFill>
              <a:latin typeface="Sacramento"/>
              <a:ea typeface="Sacramento"/>
              <a:cs typeface="Sacramento"/>
              <a:sym typeface="Sacramento"/>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85"/>
          <p:cNvSpPr txBox="1"/>
          <p:nvPr/>
        </p:nvSpPr>
        <p:spPr>
          <a:xfrm>
            <a:off x="315300" y="1648200"/>
            <a:ext cx="8513400" cy="184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5400">
                <a:solidFill>
                  <a:srgbClr val="FF0000"/>
                </a:solidFill>
                <a:latin typeface="Nosifer"/>
                <a:ea typeface="Nosifer"/>
                <a:cs typeface="Nosifer"/>
                <a:sym typeface="Nosifer"/>
              </a:rPr>
              <a:t>You Will Always Be Mine</a:t>
            </a:r>
            <a:endParaRPr b="1" sz="5400">
              <a:solidFill>
                <a:srgbClr val="FF0000"/>
              </a:solidFill>
              <a:latin typeface="Nosifer"/>
              <a:ea typeface="Nosifer"/>
              <a:cs typeface="Nosifer"/>
              <a:sym typeface="Nosife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D1CC"/>
        </a:solidFill>
      </p:bgPr>
    </p:bg>
    <p:spTree>
      <p:nvGrpSpPr>
        <p:cNvPr id="470" name="Shape 470"/>
        <p:cNvGrpSpPr/>
        <p:nvPr/>
      </p:nvGrpSpPr>
      <p:grpSpPr>
        <a:xfrm>
          <a:off x="0" y="0"/>
          <a:ext cx="0" cy="0"/>
          <a:chOff x="0" y="0"/>
          <a:chExt cx="0" cy="0"/>
        </a:xfrm>
      </p:grpSpPr>
      <p:pic>
        <p:nvPicPr>
          <p:cNvPr id="471" name="Google Shape;471;p86" title="983e76904fc042dcada85e2a1564faf3.jpg"/>
          <p:cNvPicPr preferRelativeResize="0"/>
          <p:nvPr/>
        </p:nvPicPr>
        <p:blipFill>
          <a:blip r:embed="rId3">
            <a:alphaModFix/>
          </a:blip>
          <a:stretch>
            <a:fillRect/>
          </a:stretch>
        </p:blipFill>
        <p:spPr>
          <a:xfrm>
            <a:off x="2190750" y="139775"/>
            <a:ext cx="4762500" cy="476250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11727"/>
        </a:solidFill>
      </p:bgPr>
    </p:bg>
    <p:spTree>
      <p:nvGrpSpPr>
        <p:cNvPr id="475" name="Shape 475"/>
        <p:cNvGrpSpPr/>
        <p:nvPr/>
      </p:nvGrpSpPr>
      <p:grpSpPr>
        <a:xfrm>
          <a:off x="0" y="0"/>
          <a:ext cx="0" cy="0"/>
          <a:chOff x="0" y="0"/>
          <a:chExt cx="0" cy="0"/>
        </a:xfrm>
      </p:grpSpPr>
      <p:pic>
        <p:nvPicPr>
          <p:cNvPr id="476" name="Google Shape;476;p87" title="74d22fb1f59c362ebec26f32000c8768.jpg"/>
          <p:cNvPicPr preferRelativeResize="0"/>
          <p:nvPr/>
        </p:nvPicPr>
        <p:blipFill rotWithShape="1">
          <a:blip r:embed="rId3">
            <a:alphaModFix/>
          </a:blip>
          <a:srcRect b="17272" l="0" r="0" t="21238"/>
          <a:stretch/>
        </p:blipFill>
        <p:spPr>
          <a:xfrm>
            <a:off x="1225925" y="0"/>
            <a:ext cx="6692162" cy="514350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pic>
        <p:nvPicPr>
          <p:cNvPr id="481" name="Google Shape;481;p88" title="dad44aa513fa64995e382528eff5ec00.jpg"/>
          <p:cNvPicPr preferRelativeResize="0"/>
          <p:nvPr/>
        </p:nvPicPr>
        <p:blipFill rotWithShape="1">
          <a:blip r:embed="rId3">
            <a:alphaModFix/>
          </a:blip>
          <a:srcRect b="45844" l="18970" r="38257" t="10776"/>
          <a:stretch/>
        </p:blipFill>
        <p:spPr>
          <a:xfrm>
            <a:off x="2806750" y="336988"/>
            <a:ext cx="3530500" cy="4469525"/>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pic>
        <p:nvPicPr>
          <p:cNvPr id="486" name="Google Shape;486;p89" title="dad44aa513fa64995e382528eff5ec00.jpg"/>
          <p:cNvPicPr preferRelativeResize="0"/>
          <p:nvPr/>
        </p:nvPicPr>
        <p:blipFill>
          <a:blip r:embed="rId3">
            <a:alphaModFix/>
          </a:blip>
          <a:stretch>
            <a:fillRect/>
          </a:stretch>
        </p:blipFill>
        <p:spPr>
          <a:xfrm>
            <a:off x="2633775" y="152400"/>
            <a:ext cx="3876458" cy="4838699"/>
          </a:xfrm>
          <a:prstGeom prst="rect">
            <a:avLst/>
          </a:prstGeom>
          <a:noFill/>
          <a:ln>
            <a:noFill/>
          </a:ln>
        </p:spPr>
      </p:pic>
      <p:sp>
        <p:nvSpPr>
          <p:cNvPr id="487" name="Google Shape;487;p89"/>
          <p:cNvSpPr/>
          <p:nvPr/>
        </p:nvSpPr>
        <p:spPr>
          <a:xfrm>
            <a:off x="3309950" y="3699675"/>
            <a:ext cx="464400" cy="404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8" name="Google Shape;488;p89"/>
          <p:cNvSpPr/>
          <p:nvPr/>
        </p:nvSpPr>
        <p:spPr>
          <a:xfrm>
            <a:off x="4654550" y="4092575"/>
            <a:ext cx="202500" cy="285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9" name="Google Shape;489;p89"/>
          <p:cNvSpPr/>
          <p:nvPr/>
        </p:nvSpPr>
        <p:spPr>
          <a:xfrm>
            <a:off x="4261650" y="2556675"/>
            <a:ext cx="2154900" cy="8454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pic>
        <p:nvPicPr>
          <p:cNvPr id="494" name="Google Shape;494;p90" title="74661803_2907694065930671_7893293108496957440_n.jpg"/>
          <p:cNvPicPr preferRelativeResize="0"/>
          <p:nvPr/>
        </p:nvPicPr>
        <p:blipFill>
          <a:blip r:embed="rId3">
            <a:alphaModFix/>
          </a:blip>
          <a:stretch>
            <a:fillRect/>
          </a:stretch>
        </p:blipFill>
        <p:spPr>
          <a:xfrm>
            <a:off x="2701488" y="152400"/>
            <a:ext cx="3741032" cy="483870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pic>
        <p:nvPicPr>
          <p:cNvPr id="499" name="Google Shape;499;p91" title="Homograph_homophone_venn_diagram.svg.png"/>
          <p:cNvPicPr preferRelativeResize="0"/>
          <p:nvPr/>
        </p:nvPicPr>
        <p:blipFill>
          <a:blip r:embed="rId3">
            <a:alphaModFix/>
          </a:blip>
          <a:stretch>
            <a:fillRect/>
          </a:stretch>
        </p:blipFill>
        <p:spPr>
          <a:xfrm>
            <a:off x="270925" y="223350"/>
            <a:ext cx="4301067" cy="4838700"/>
          </a:xfrm>
          <a:prstGeom prst="rect">
            <a:avLst/>
          </a:prstGeom>
          <a:noFill/>
          <a:ln>
            <a:noFill/>
          </a:ln>
        </p:spPr>
      </p:pic>
      <p:pic>
        <p:nvPicPr>
          <p:cNvPr id="500" name="Google Shape;500;p91" title="original-4080131-1.jpg"/>
          <p:cNvPicPr preferRelativeResize="0"/>
          <p:nvPr/>
        </p:nvPicPr>
        <p:blipFill>
          <a:blip r:embed="rId4">
            <a:alphaModFix/>
          </a:blip>
          <a:stretch>
            <a:fillRect/>
          </a:stretch>
        </p:blipFill>
        <p:spPr>
          <a:xfrm>
            <a:off x="5362892" y="975825"/>
            <a:ext cx="3333750" cy="3333750"/>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pic>
        <p:nvPicPr>
          <p:cNvPr id="505" name="Google Shape;505;p92" title="Funny-Signs-and-Billboards-Featured.jpg"/>
          <p:cNvPicPr preferRelativeResize="0"/>
          <p:nvPr/>
        </p:nvPicPr>
        <p:blipFill rotWithShape="1">
          <a:blip r:embed="rId3">
            <a:alphaModFix/>
          </a:blip>
          <a:srcRect b="0" l="0" r="0" t="51909"/>
          <a:stretch/>
        </p:blipFill>
        <p:spPr>
          <a:xfrm>
            <a:off x="1346200" y="1408250"/>
            <a:ext cx="6451600" cy="2326999"/>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pic>
        <p:nvPicPr>
          <p:cNvPr id="510" name="Google Shape;510;p93" title="391463_386286131437327_244785115_n.jpg"/>
          <p:cNvPicPr preferRelativeResize="0"/>
          <p:nvPr/>
        </p:nvPicPr>
        <p:blipFill>
          <a:blip r:embed="rId3">
            <a:alphaModFix/>
          </a:blip>
          <a:stretch>
            <a:fillRect/>
          </a:stretch>
        </p:blipFill>
        <p:spPr>
          <a:xfrm>
            <a:off x="2696412" y="174838"/>
            <a:ext cx="3751175" cy="4793825"/>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pic>
        <p:nvPicPr>
          <p:cNvPr id="515" name="Google Shape;515;p94" title="Screenshot 2025-07-31 082343.png"/>
          <p:cNvPicPr preferRelativeResize="0"/>
          <p:nvPr/>
        </p:nvPicPr>
        <p:blipFill>
          <a:blip r:embed="rId3">
            <a:alphaModFix/>
          </a:blip>
          <a:stretch>
            <a:fillRect/>
          </a:stretch>
        </p:blipFill>
        <p:spPr>
          <a:xfrm>
            <a:off x="756213" y="152400"/>
            <a:ext cx="7631564" cy="4838700"/>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pic>
        <p:nvPicPr>
          <p:cNvPr id="520" name="Google Shape;520;p95" title="123.png"/>
          <p:cNvPicPr preferRelativeResize="0"/>
          <p:nvPr/>
        </p:nvPicPr>
        <p:blipFill>
          <a:blip r:embed="rId3">
            <a:alphaModFix/>
          </a:blip>
          <a:stretch>
            <a:fillRect/>
          </a:stretch>
        </p:blipFill>
        <p:spPr>
          <a:xfrm>
            <a:off x="1459338" y="140688"/>
            <a:ext cx="6225325" cy="4862125"/>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pic>
        <p:nvPicPr>
          <p:cNvPr id="525" name="Google Shape;525;p96"/>
          <p:cNvPicPr preferRelativeResize="0"/>
          <p:nvPr/>
        </p:nvPicPr>
        <p:blipFill rotWithShape="1">
          <a:blip r:embed="rId3">
            <a:alphaModFix/>
          </a:blip>
          <a:srcRect b="21167" l="0" r="0" t="0"/>
          <a:stretch/>
        </p:blipFill>
        <p:spPr>
          <a:xfrm>
            <a:off x="682050" y="371387"/>
            <a:ext cx="4186675" cy="4400725"/>
          </a:xfrm>
          <a:prstGeom prst="rect">
            <a:avLst/>
          </a:prstGeom>
          <a:noFill/>
          <a:ln>
            <a:noFill/>
          </a:ln>
        </p:spPr>
      </p:pic>
      <p:sp>
        <p:nvSpPr>
          <p:cNvPr id="526" name="Google Shape;526;p96"/>
          <p:cNvSpPr txBox="1"/>
          <p:nvPr/>
        </p:nvSpPr>
        <p:spPr>
          <a:xfrm>
            <a:off x="224650" y="267000"/>
            <a:ext cx="7736400" cy="1262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3500">
                <a:solidFill>
                  <a:srgbClr val="0000FF"/>
                </a:solidFill>
              </a:rPr>
              <a:t>AN ADVERTISEMENT ON COLGATE FLOSS</a:t>
            </a:r>
            <a:endParaRPr b="1" sz="3500">
              <a:solidFill>
                <a:srgbClr val="0000FF"/>
              </a:solidFill>
            </a:endParaRPr>
          </a:p>
        </p:txBody>
      </p:sp>
      <p:pic>
        <p:nvPicPr>
          <p:cNvPr id="527" name="Google Shape;527;p96"/>
          <p:cNvPicPr preferRelativeResize="0"/>
          <p:nvPr/>
        </p:nvPicPr>
        <p:blipFill>
          <a:blip r:embed="rId4">
            <a:alphaModFix/>
          </a:blip>
          <a:stretch>
            <a:fillRect/>
          </a:stretch>
        </p:blipFill>
        <p:spPr>
          <a:xfrm>
            <a:off x="4754850" y="2003850"/>
            <a:ext cx="3970476" cy="2235551"/>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pic>
        <p:nvPicPr>
          <p:cNvPr id="532" name="Google Shape;532;p97"/>
          <p:cNvPicPr preferRelativeResize="0"/>
          <p:nvPr/>
        </p:nvPicPr>
        <p:blipFill>
          <a:blip r:embed="rId3">
            <a:alphaModFix/>
          </a:blip>
          <a:stretch>
            <a:fillRect/>
          </a:stretch>
        </p:blipFill>
        <p:spPr>
          <a:xfrm>
            <a:off x="780875" y="152400"/>
            <a:ext cx="7346348" cy="483870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pic>
        <p:nvPicPr>
          <p:cNvPr id="537" name="Google Shape;537;p98"/>
          <p:cNvPicPr preferRelativeResize="0"/>
          <p:nvPr/>
        </p:nvPicPr>
        <p:blipFill>
          <a:blip r:embed="rId3">
            <a:alphaModFix/>
          </a:blip>
          <a:stretch>
            <a:fillRect/>
          </a:stretch>
        </p:blipFill>
        <p:spPr>
          <a:xfrm>
            <a:off x="747775" y="152400"/>
            <a:ext cx="7346348" cy="4838700"/>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pic>
        <p:nvPicPr>
          <p:cNvPr id="542" name="Google Shape;542;p99"/>
          <p:cNvPicPr preferRelativeResize="0"/>
          <p:nvPr/>
        </p:nvPicPr>
        <p:blipFill>
          <a:blip r:embed="rId3">
            <a:alphaModFix/>
          </a:blip>
          <a:stretch>
            <a:fillRect/>
          </a:stretch>
        </p:blipFill>
        <p:spPr>
          <a:xfrm>
            <a:off x="898825" y="152400"/>
            <a:ext cx="7346348" cy="4838700"/>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100"/>
          <p:cNvSpPr txBox="1"/>
          <p:nvPr/>
        </p:nvSpPr>
        <p:spPr>
          <a:xfrm>
            <a:off x="644100" y="1993175"/>
            <a:ext cx="78558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600">
                <a:solidFill>
                  <a:srgbClr val="0000FF"/>
                </a:solidFill>
              </a:rPr>
              <a:t>WHAT DID YOU NOTICE?</a:t>
            </a:r>
            <a:endParaRPr b="1" sz="4600">
              <a:solidFill>
                <a:srgbClr val="0000FF"/>
              </a:solidFill>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pic>
        <p:nvPicPr>
          <p:cNvPr id="552" name="Google Shape;552;p101"/>
          <p:cNvPicPr preferRelativeResize="0"/>
          <p:nvPr/>
        </p:nvPicPr>
        <p:blipFill>
          <a:blip r:embed="rId3">
            <a:alphaModFix/>
          </a:blip>
          <a:stretch>
            <a:fillRect/>
          </a:stretch>
        </p:blipFill>
        <p:spPr>
          <a:xfrm>
            <a:off x="867150" y="152400"/>
            <a:ext cx="7259865" cy="4838700"/>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pic>
        <p:nvPicPr>
          <p:cNvPr id="557" name="Google Shape;557;p102" title="istockphoto-471407786-612x612.jpg"/>
          <p:cNvPicPr preferRelativeResize="0"/>
          <p:nvPr/>
        </p:nvPicPr>
        <p:blipFill>
          <a:blip r:embed="rId3">
            <a:alphaModFix/>
          </a:blip>
          <a:stretch>
            <a:fillRect/>
          </a:stretch>
        </p:blipFill>
        <p:spPr>
          <a:xfrm>
            <a:off x="1657350" y="152400"/>
            <a:ext cx="5829300" cy="4667250"/>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104"/>
          <p:cNvSpPr txBox="1"/>
          <p:nvPr/>
        </p:nvSpPr>
        <p:spPr>
          <a:xfrm>
            <a:off x="1782875" y="1717500"/>
            <a:ext cx="5190900" cy="1708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3300"/>
              <a:t>Who are you ?</a:t>
            </a:r>
            <a:endParaRPr sz="3300"/>
          </a:p>
          <a:p>
            <a:pPr indent="0" lvl="0" marL="0" rtl="0" algn="ctr">
              <a:spcBef>
                <a:spcPts val="0"/>
              </a:spcBef>
              <a:spcAft>
                <a:spcPts val="0"/>
              </a:spcAft>
              <a:buNone/>
            </a:pPr>
            <a:r>
              <a:rPr lang="en-GB" sz="3300"/>
              <a:t>What are you going to be?</a:t>
            </a:r>
            <a:endParaRPr sz="3300"/>
          </a:p>
          <a:p>
            <a:pPr indent="0" lvl="0" marL="0" rtl="0" algn="ctr">
              <a:spcBef>
                <a:spcPts val="0"/>
              </a:spcBef>
              <a:spcAft>
                <a:spcPts val="0"/>
              </a:spcAft>
              <a:buNone/>
            </a:pPr>
            <a:r>
              <a:rPr lang="en-GB" sz="3300"/>
              <a:t>What are you doing now?</a:t>
            </a:r>
            <a:endParaRPr sz="3300"/>
          </a:p>
        </p:txBody>
      </p:sp>
      <p:sp>
        <p:nvSpPr>
          <p:cNvPr id="567" name="Google Shape;567;p104"/>
          <p:cNvSpPr txBox="1"/>
          <p:nvPr/>
        </p:nvSpPr>
        <p:spPr>
          <a:xfrm>
            <a:off x="1900025" y="299750"/>
            <a:ext cx="64779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000">
                <a:solidFill>
                  <a:srgbClr val="0000FF"/>
                </a:solidFill>
              </a:rPr>
              <a:t>Story of </a:t>
            </a:r>
            <a:r>
              <a:rPr b="1" lang="en-GB" sz="3000">
                <a:solidFill>
                  <a:srgbClr val="0000FF"/>
                </a:solidFill>
                <a:highlight>
                  <a:srgbClr val="FFFFFF"/>
                </a:highlight>
                <a:uFill>
                  <a:noFill/>
                </a:uFill>
                <a:hlinkClick r:id="rId3">
                  <a:extLst>
                    <a:ext uri="{A12FA001-AC4F-418D-AE19-62706E023703}">
                      <ahyp:hlinkClr val="tx"/>
                    </a:ext>
                  </a:extLst>
                </a:hlinkClick>
              </a:rPr>
              <a:t>Philip II of Macedon</a:t>
            </a:r>
            <a:endParaRPr b="1" sz="3000">
              <a:solidFill>
                <a:srgbClr val="0000FF"/>
              </a:solidFill>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105"/>
          <p:cNvSpPr txBox="1"/>
          <p:nvPr/>
        </p:nvSpPr>
        <p:spPr>
          <a:xfrm>
            <a:off x="2526750" y="1969450"/>
            <a:ext cx="40905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000">
                <a:solidFill>
                  <a:srgbClr val="0000FF"/>
                </a:solidFill>
              </a:rPr>
              <a:t>Story Telling</a:t>
            </a:r>
            <a:endParaRPr b="1" sz="5000">
              <a:solidFill>
                <a:srgbClr val="0000FF"/>
              </a:solidFill>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pic>
        <p:nvPicPr>
          <p:cNvPr id="577" name="Google Shape;577;p106"/>
          <p:cNvPicPr preferRelativeResize="0"/>
          <p:nvPr/>
        </p:nvPicPr>
        <p:blipFill>
          <a:blip r:embed="rId3">
            <a:alphaModFix/>
          </a:blip>
          <a:stretch>
            <a:fillRect/>
          </a:stretch>
        </p:blipFill>
        <p:spPr>
          <a:xfrm>
            <a:off x="2555875" y="152400"/>
            <a:ext cx="4032249" cy="4838699"/>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pic>
        <p:nvPicPr>
          <p:cNvPr id="582" name="Google Shape;582;p107"/>
          <p:cNvPicPr preferRelativeResize="0"/>
          <p:nvPr/>
        </p:nvPicPr>
        <p:blipFill>
          <a:blip r:embed="rId3">
            <a:alphaModFix/>
          </a:blip>
          <a:stretch>
            <a:fillRect/>
          </a:stretch>
        </p:blipFill>
        <p:spPr>
          <a:xfrm>
            <a:off x="2593925" y="267475"/>
            <a:ext cx="3956150" cy="3826101"/>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pic>
        <p:nvPicPr>
          <p:cNvPr id="587" name="Google Shape;587;p108"/>
          <p:cNvPicPr preferRelativeResize="0"/>
          <p:nvPr/>
        </p:nvPicPr>
        <p:blipFill>
          <a:blip r:embed="rId3">
            <a:alphaModFix/>
          </a:blip>
          <a:stretch>
            <a:fillRect/>
          </a:stretch>
        </p:blipFill>
        <p:spPr>
          <a:xfrm>
            <a:off x="152400" y="152400"/>
            <a:ext cx="2133600" cy="2133600"/>
          </a:xfrm>
          <a:prstGeom prst="rect">
            <a:avLst/>
          </a:prstGeom>
          <a:noFill/>
          <a:ln>
            <a:noFill/>
          </a:ln>
        </p:spPr>
      </p:pic>
      <p:pic>
        <p:nvPicPr>
          <p:cNvPr id="588" name="Google Shape;588;p108"/>
          <p:cNvPicPr preferRelativeResize="0"/>
          <p:nvPr/>
        </p:nvPicPr>
        <p:blipFill>
          <a:blip r:embed="rId4">
            <a:alphaModFix/>
          </a:blip>
          <a:stretch>
            <a:fillRect/>
          </a:stretch>
        </p:blipFill>
        <p:spPr>
          <a:xfrm>
            <a:off x="2438400" y="152400"/>
            <a:ext cx="3723530" cy="4838700"/>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pic>
        <p:nvPicPr>
          <p:cNvPr id="593" name="Google Shape;593;p109"/>
          <p:cNvPicPr preferRelativeResize="0"/>
          <p:nvPr/>
        </p:nvPicPr>
        <p:blipFill>
          <a:blip r:embed="rId3">
            <a:alphaModFix/>
          </a:blip>
          <a:stretch>
            <a:fillRect/>
          </a:stretch>
        </p:blipFill>
        <p:spPr>
          <a:xfrm>
            <a:off x="152400" y="152400"/>
            <a:ext cx="3810000" cy="2952750"/>
          </a:xfrm>
          <a:prstGeom prst="rect">
            <a:avLst/>
          </a:prstGeom>
          <a:noFill/>
          <a:ln>
            <a:noFill/>
          </a:ln>
        </p:spPr>
      </p:pic>
      <p:pic>
        <p:nvPicPr>
          <p:cNvPr id="594" name="Google Shape;594;p109"/>
          <p:cNvPicPr preferRelativeResize="0"/>
          <p:nvPr/>
        </p:nvPicPr>
        <p:blipFill>
          <a:blip r:embed="rId4">
            <a:alphaModFix/>
          </a:blip>
          <a:stretch>
            <a:fillRect/>
          </a:stretch>
        </p:blipFill>
        <p:spPr>
          <a:xfrm>
            <a:off x="4963475" y="74785"/>
            <a:ext cx="3810000" cy="2885515"/>
          </a:xfrm>
          <a:prstGeom prst="rect">
            <a:avLst/>
          </a:prstGeom>
          <a:noFill/>
          <a:ln>
            <a:noFill/>
          </a:ln>
        </p:spPr>
      </p:pic>
      <p:pic>
        <p:nvPicPr>
          <p:cNvPr id="595" name="Google Shape;595;p109"/>
          <p:cNvPicPr preferRelativeResize="0"/>
          <p:nvPr/>
        </p:nvPicPr>
        <p:blipFill>
          <a:blip r:embed="rId5">
            <a:alphaModFix/>
          </a:blip>
          <a:stretch>
            <a:fillRect/>
          </a:stretch>
        </p:blipFill>
        <p:spPr>
          <a:xfrm>
            <a:off x="3429000" y="2503125"/>
            <a:ext cx="2286001" cy="2640381"/>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pic>
        <p:nvPicPr>
          <p:cNvPr id="600" name="Google Shape;600;p110"/>
          <p:cNvPicPr preferRelativeResize="0"/>
          <p:nvPr/>
        </p:nvPicPr>
        <p:blipFill>
          <a:blip r:embed="rId3">
            <a:alphaModFix/>
          </a:blip>
          <a:stretch>
            <a:fillRect/>
          </a:stretch>
        </p:blipFill>
        <p:spPr>
          <a:xfrm>
            <a:off x="2152650" y="152400"/>
            <a:ext cx="4838700" cy="4838700"/>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pic>
        <p:nvPicPr>
          <p:cNvPr id="605" name="Google Shape;605;p111"/>
          <p:cNvPicPr preferRelativeResize="0"/>
          <p:nvPr/>
        </p:nvPicPr>
        <p:blipFill>
          <a:blip r:embed="rId3">
            <a:alphaModFix/>
          </a:blip>
          <a:stretch>
            <a:fillRect/>
          </a:stretch>
        </p:blipFill>
        <p:spPr>
          <a:xfrm>
            <a:off x="152400" y="152400"/>
            <a:ext cx="3096750" cy="2317574"/>
          </a:xfrm>
          <a:prstGeom prst="rect">
            <a:avLst/>
          </a:prstGeom>
          <a:noFill/>
          <a:ln>
            <a:noFill/>
          </a:ln>
        </p:spPr>
      </p:pic>
      <p:pic>
        <p:nvPicPr>
          <p:cNvPr id="606" name="Google Shape;606;p111"/>
          <p:cNvPicPr preferRelativeResize="0"/>
          <p:nvPr/>
        </p:nvPicPr>
        <p:blipFill>
          <a:blip r:embed="rId4">
            <a:alphaModFix/>
          </a:blip>
          <a:stretch>
            <a:fillRect/>
          </a:stretch>
        </p:blipFill>
        <p:spPr>
          <a:xfrm>
            <a:off x="5179325" y="152400"/>
            <a:ext cx="3641122" cy="4838700"/>
          </a:xfrm>
          <a:prstGeom prst="rect">
            <a:avLst/>
          </a:prstGeom>
          <a:noFill/>
          <a:ln>
            <a:noFill/>
          </a:ln>
        </p:spPr>
      </p:pic>
      <p:pic>
        <p:nvPicPr>
          <p:cNvPr id="607" name="Google Shape;607;p111"/>
          <p:cNvPicPr preferRelativeResize="0"/>
          <p:nvPr/>
        </p:nvPicPr>
        <p:blipFill>
          <a:blip r:embed="rId5">
            <a:alphaModFix/>
          </a:blip>
          <a:stretch>
            <a:fillRect/>
          </a:stretch>
        </p:blipFill>
        <p:spPr>
          <a:xfrm>
            <a:off x="825550" y="2984825"/>
            <a:ext cx="1608125" cy="1608125"/>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pic>
        <p:nvPicPr>
          <p:cNvPr id="612" name="Google Shape;612;p112"/>
          <p:cNvPicPr preferRelativeResize="0"/>
          <p:nvPr/>
        </p:nvPicPr>
        <p:blipFill>
          <a:blip r:embed="rId3">
            <a:alphaModFix/>
          </a:blip>
          <a:stretch>
            <a:fillRect/>
          </a:stretch>
        </p:blipFill>
        <p:spPr>
          <a:xfrm>
            <a:off x="152400" y="152400"/>
            <a:ext cx="5514066" cy="4838700"/>
          </a:xfrm>
          <a:prstGeom prst="rect">
            <a:avLst/>
          </a:prstGeom>
          <a:noFill/>
          <a:ln>
            <a:noFill/>
          </a:ln>
        </p:spPr>
      </p:pic>
      <p:pic>
        <p:nvPicPr>
          <p:cNvPr id="613" name="Google Shape;613;p112"/>
          <p:cNvPicPr preferRelativeResize="0"/>
          <p:nvPr/>
        </p:nvPicPr>
        <p:blipFill>
          <a:blip r:embed="rId4">
            <a:alphaModFix/>
          </a:blip>
          <a:stretch>
            <a:fillRect/>
          </a:stretch>
        </p:blipFill>
        <p:spPr>
          <a:xfrm>
            <a:off x="5818866" y="152400"/>
            <a:ext cx="2836773" cy="4838700"/>
          </a:xfrm>
          <a:prstGeom prst="rect">
            <a:avLst/>
          </a:prstGeom>
          <a:noFill/>
          <a:ln>
            <a:noFill/>
          </a:ln>
        </p:spPr>
      </p:pic>
      <p:sp>
        <p:nvSpPr>
          <p:cNvPr id="614" name="Google Shape;614;p112"/>
          <p:cNvSpPr txBox="1"/>
          <p:nvPr/>
        </p:nvSpPr>
        <p:spPr>
          <a:xfrm>
            <a:off x="673800" y="4851875"/>
            <a:ext cx="8508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615" name="Google Shape;615;p112"/>
          <p:cNvSpPr txBox="1"/>
          <p:nvPr/>
        </p:nvSpPr>
        <p:spPr>
          <a:xfrm>
            <a:off x="225025" y="4869125"/>
            <a:ext cx="8957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t>https://theprint.in/india/parle-g-is-not-just-a-humble-biscuit-its-a-part-of-indias-cultural-consciousness/281619/</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113"/>
          <p:cNvSpPr txBox="1"/>
          <p:nvPr/>
        </p:nvSpPr>
        <p:spPr>
          <a:xfrm>
            <a:off x="673800" y="4851875"/>
            <a:ext cx="8508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621" name="Google Shape;621;p113"/>
          <p:cNvPicPr preferRelativeResize="0"/>
          <p:nvPr/>
        </p:nvPicPr>
        <p:blipFill>
          <a:blip r:embed="rId3">
            <a:alphaModFix/>
          </a:blip>
          <a:stretch>
            <a:fillRect/>
          </a:stretch>
        </p:blipFill>
        <p:spPr>
          <a:xfrm>
            <a:off x="1047750" y="590550"/>
            <a:ext cx="7048500" cy="3962400"/>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114"/>
          <p:cNvSpPr txBox="1"/>
          <p:nvPr/>
        </p:nvSpPr>
        <p:spPr>
          <a:xfrm>
            <a:off x="673800" y="4851875"/>
            <a:ext cx="8508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627" name="Google Shape;627;p114" title="bc5da96364e403b05a6452133aa6eec0.jpg"/>
          <p:cNvPicPr preferRelativeResize="0"/>
          <p:nvPr/>
        </p:nvPicPr>
        <p:blipFill rotWithShape="1">
          <a:blip r:embed="rId3">
            <a:alphaModFix/>
          </a:blip>
          <a:srcRect b="39820" l="0" r="0" t="32342"/>
          <a:stretch/>
        </p:blipFill>
        <p:spPr>
          <a:xfrm>
            <a:off x="2132600" y="2788575"/>
            <a:ext cx="5185250" cy="1867700"/>
          </a:xfrm>
          <a:prstGeom prst="rect">
            <a:avLst/>
          </a:prstGeom>
          <a:noFill/>
          <a:ln>
            <a:noFill/>
          </a:ln>
        </p:spPr>
      </p:pic>
      <p:pic>
        <p:nvPicPr>
          <p:cNvPr id="628" name="Google Shape;628;p114" title="51LRrilIFSL._AC_UF1000,1000_QL80_.jpg"/>
          <p:cNvPicPr preferRelativeResize="0"/>
          <p:nvPr/>
        </p:nvPicPr>
        <p:blipFill>
          <a:blip r:embed="rId4">
            <a:alphaModFix/>
          </a:blip>
          <a:stretch>
            <a:fillRect/>
          </a:stretch>
        </p:blipFill>
        <p:spPr>
          <a:xfrm>
            <a:off x="2132600" y="421826"/>
            <a:ext cx="5419195" cy="1658274"/>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115"/>
          <p:cNvSpPr txBox="1"/>
          <p:nvPr/>
        </p:nvSpPr>
        <p:spPr>
          <a:xfrm>
            <a:off x="673800" y="4851875"/>
            <a:ext cx="8508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634" name="Google Shape;634;p115"/>
          <p:cNvPicPr preferRelativeResize="0"/>
          <p:nvPr/>
        </p:nvPicPr>
        <p:blipFill>
          <a:blip r:embed="rId3">
            <a:alphaModFix/>
          </a:blip>
          <a:stretch>
            <a:fillRect/>
          </a:stretch>
        </p:blipFill>
        <p:spPr>
          <a:xfrm>
            <a:off x="2378975" y="135125"/>
            <a:ext cx="4547075" cy="4547075"/>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116"/>
          <p:cNvSpPr txBox="1"/>
          <p:nvPr/>
        </p:nvSpPr>
        <p:spPr>
          <a:xfrm>
            <a:off x="1473900" y="3505600"/>
            <a:ext cx="6196200" cy="5565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600"/>
              </a:spcAft>
              <a:buNone/>
            </a:pPr>
            <a:r>
              <a:rPr lang="en-GB" sz="1050">
                <a:solidFill>
                  <a:srgbClr val="202122"/>
                </a:solidFill>
                <a:highlight>
                  <a:srgbClr val="FFFFFF"/>
                </a:highlight>
              </a:rPr>
              <a:t>which was founded in Chicago in 1923, operates in approximately 160 countries Found by Thomas H. McInnerney and Edward E. Rieck</a:t>
            </a:r>
            <a:endParaRPr sz="1050">
              <a:solidFill>
                <a:srgbClr val="202122"/>
              </a:solidFill>
              <a:highlight>
                <a:srgbClr val="FFFFFF"/>
              </a:highlight>
            </a:endParaRPr>
          </a:p>
        </p:txBody>
      </p:sp>
      <p:pic>
        <p:nvPicPr>
          <p:cNvPr id="640" name="Google Shape;640;p116"/>
          <p:cNvPicPr preferRelativeResize="0"/>
          <p:nvPr/>
        </p:nvPicPr>
        <p:blipFill>
          <a:blip r:embed="rId3">
            <a:alphaModFix/>
          </a:blip>
          <a:stretch>
            <a:fillRect/>
          </a:stretch>
        </p:blipFill>
        <p:spPr>
          <a:xfrm>
            <a:off x="1473900" y="1585000"/>
            <a:ext cx="6196200" cy="1520886"/>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117"/>
          <p:cNvSpPr txBox="1"/>
          <p:nvPr/>
        </p:nvSpPr>
        <p:spPr>
          <a:xfrm>
            <a:off x="673800" y="4851875"/>
            <a:ext cx="8508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646" name="Google Shape;646;p117"/>
          <p:cNvPicPr preferRelativeResize="0"/>
          <p:nvPr/>
        </p:nvPicPr>
        <p:blipFill>
          <a:blip r:embed="rId3">
            <a:alphaModFix/>
          </a:blip>
          <a:stretch>
            <a:fillRect/>
          </a:stretch>
        </p:blipFill>
        <p:spPr>
          <a:xfrm>
            <a:off x="2262175" y="1493663"/>
            <a:ext cx="4619625" cy="1952625"/>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pic>
        <p:nvPicPr>
          <p:cNvPr id="651" name="Google Shape;651;p118"/>
          <p:cNvPicPr preferRelativeResize="0"/>
          <p:nvPr/>
        </p:nvPicPr>
        <p:blipFill>
          <a:blip r:embed="rId3">
            <a:alphaModFix/>
          </a:blip>
          <a:stretch>
            <a:fillRect/>
          </a:stretch>
        </p:blipFill>
        <p:spPr>
          <a:xfrm>
            <a:off x="1082688" y="152400"/>
            <a:ext cx="6978632" cy="4838700"/>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pic>
        <p:nvPicPr>
          <p:cNvPr id="656" name="Google Shape;656;p119" title="original.jpg"/>
          <p:cNvPicPr preferRelativeResize="0"/>
          <p:nvPr/>
        </p:nvPicPr>
        <p:blipFill>
          <a:blip r:embed="rId3">
            <a:alphaModFix/>
          </a:blip>
          <a:stretch>
            <a:fillRect/>
          </a:stretch>
        </p:blipFill>
        <p:spPr>
          <a:xfrm>
            <a:off x="597750" y="76200"/>
            <a:ext cx="7948503" cy="4991101"/>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pic>
        <p:nvPicPr>
          <p:cNvPr id="661" name="Google Shape;661;p120"/>
          <p:cNvPicPr preferRelativeResize="0"/>
          <p:nvPr/>
        </p:nvPicPr>
        <p:blipFill>
          <a:blip r:embed="rId3">
            <a:alphaModFix/>
          </a:blip>
          <a:stretch>
            <a:fillRect/>
          </a:stretch>
        </p:blipFill>
        <p:spPr>
          <a:xfrm>
            <a:off x="2914783" y="1507875"/>
            <a:ext cx="1344725" cy="2127725"/>
          </a:xfrm>
          <a:prstGeom prst="rect">
            <a:avLst/>
          </a:prstGeom>
          <a:noFill/>
          <a:ln>
            <a:noFill/>
          </a:ln>
        </p:spPr>
      </p:pic>
      <p:pic>
        <p:nvPicPr>
          <p:cNvPr id="662" name="Google Shape;662;p120"/>
          <p:cNvPicPr preferRelativeResize="0"/>
          <p:nvPr/>
        </p:nvPicPr>
        <p:blipFill>
          <a:blip r:embed="rId4">
            <a:alphaModFix/>
          </a:blip>
          <a:stretch>
            <a:fillRect/>
          </a:stretch>
        </p:blipFill>
        <p:spPr>
          <a:xfrm>
            <a:off x="4259510" y="1357300"/>
            <a:ext cx="1885950" cy="2428875"/>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121"/>
          <p:cNvSpPr txBox="1"/>
          <p:nvPr/>
        </p:nvSpPr>
        <p:spPr>
          <a:xfrm>
            <a:off x="673800" y="4851875"/>
            <a:ext cx="8508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668" name="Google Shape;668;p121"/>
          <p:cNvPicPr preferRelativeResize="0"/>
          <p:nvPr/>
        </p:nvPicPr>
        <p:blipFill>
          <a:blip r:embed="rId3">
            <a:alphaModFix/>
          </a:blip>
          <a:stretch>
            <a:fillRect/>
          </a:stretch>
        </p:blipFill>
        <p:spPr>
          <a:xfrm>
            <a:off x="152400" y="152400"/>
            <a:ext cx="2466975" cy="1847850"/>
          </a:xfrm>
          <a:prstGeom prst="rect">
            <a:avLst/>
          </a:prstGeom>
          <a:noFill/>
          <a:ln>
            <a:noFill/>
          </a:ln>
        </p:spPr>
      </p:pic>
      <p:pic>
        <p:nvPicPr>
          <p:cNvPr id="669" name="Google Shape;669;p121"/>
          <p:cNvPicPr preferRelativeResize="0"/>
          <p:nvPr/>
        </p:nvPicPr>
        <p:blipFill>
          <a:blip r:embed="rId4">
            <a:alphaModFix/>
          </a:blip>
          <a:stretch>
            <a:fillRect/>
          </a:stretch>
        </p:blipFill>
        <p:spPr>
          <a:xfrm>
            <a:off x="6219975" y="2656600"/>
            <a:ext cx="2720825" cy="2042881"/>
          </a:xfrm>
          <a:prstGeom prst="rect">
            <a:avLst/>
          </a:prstGeom>
          <a:noFill/>
          <a:ln>
            <a:noFill/>
          </a:ln>
        </p:spPr>
      </p:pic>
      <p:pic>
        <p:nvPicPr>
          <p:cNvPr id="670" name="Google Shape;670;p121"/>
          <p:cNvPicPr preferRelativeResize="0"/>
          <p:nvPr/>
        </p:nvPicPr>
        <p:blipFill>
          <a:blip r:embed="rId5">
            <a:alphaModFix/>
          </a:blip>
          <a:stretch>
            <a:fillRect/>
          </a:stretch>
        </p:blipFill>
        <p:spPr>
          <a:xfrm>
            <a:off x="152400" y="2152650"/>
            <a:ext cx="2720824" cy="1838682"/>
          </a:xfrm>
          <a:prstGeom prst="rect">
            <a:avLst/>
          </a:prstGeom>
          <a:noFill/>
          <a:ln>
            <a:noFill/>
          </a:ln>
        </p:spPr>
      </p:pic>
      <p:pic>
        <p:nvPicPr>
          <p:cNvPr id="671" name="Google Shape;671;p121"/>
          <p:cNvPicPr preferRelativeResize="0"/>
          <p:nvPr/>
        </p:nvPicPr>
        <p:blipFill>
          <a:blip r:embed="rId6">
            <a:alphaModFix/>
          </a:blip>
          <a:stretch>
            <a:fillRect/>
          </a:stretch>
        </p:blipFill>
        <p:spPr>
          <a:xfrm>
            <a:off x="3025624" y="3009275"/>
            <a:ext cx="3123661" cy="1690200"/>
          </a:xfrm>
          <a:prstGeom prst="rect">
            <a:avLst/>
          </a:prstGeom>
          <a:noFill/>
          <a:ln>
            <a:noFill/>
          </a:ln>
        </p:spPr>
      </p:pic>
      <p:pic>
        <p:nvPicPr>
          <p:cNvPr id="672" name="Google Shape;672;p121"/>
          <p:cNvPicPr preferRelativeResize="0"/>
          <p:nvPr/>
        </p:nvPicPr>
        <p:blipFill>
          <a:blip r:embed="rId7">
            <a:alphaModFix/>
          </a:blip>
          <a:stretch>
            <a:fillRect/>
          </a:stretch>
        </p:blipFill>
        <p:spPr>
          <a:xfrm>
            <a:off x="2873226" y="320024"/>
            <a:ext cx="3494633" cy="2689250"/>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122"/>
          <p:cNvSpPr txBox="1"/>
          <p:nvPr/>
        </p:nvSpPr>
        <p:spPr>
          <a:xfrm>
            <a:off x="673800" y="4851875"/>
            <a:ext cx="8508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678" name="Google Shape;678;p122"/>
          <p:cNvPicPr preferRelativeResize="0"/>
          <p:nvPr/>
        </p:nvPicPr>
        <p:blipFill>
          <a:blip r:embed="rId3">
            <a:alphaModFix/>
          </a:blip>
          <a:stretch>
            <a:fillRect/>
          </a:stretch>
        </p:blipFill>
        <p:spPr>
          <a:xfrm>
            <a:off x="152400" y="152400"/>
            <a:ext cx="3353024" cy="1886074"/>
          </a:xfrm>
          <a:prstGeom prst="rect">
            <a:avLst/>
          </a:prstGeom>
          <a:noFill/>
          <a:ln>
            <a:noFill/>
          </a:ln>
        </p:spPr>
      </p:pic>
      <p:pic>
        <p:nvPicPr>
          <p:cNvPr id="679" name="Google Shape;679;p122"/>
          <p:cNvPicPr preferRelativeResize="0"/>
          <p:nvPr/>
        </p:nvPicPr>
        <p:blipFill>
          <a:blip r:embed="rId4">
            <a:alphaModFix/>
          </a:blip>
          <a:stretch>
            <a:fillRect/>
          </a:stretch>
        </p:blipFill>
        <p:spPr>
          <a:xfrm>
            <a:off x="3657824" y="152400"/>
            <a:ext cx="2143125" cy="2143125"/>
          </a:xfrm>
          <a:prstGeom prst="rect">
            <a:avLst/>
          </a:prstGeom>
          <a:noFill/>
          <a:ln>
            <a:noFill/>
          </a:ln>
        </p:spPr>
      </p:pic>
      <p:pic>
        <p:nvPicPr>
          <p:cNvPr id="680" name="Google Shape;680;p122"/>
          <p:cNvPicPr preferRelativeResize="0"/>
          <p:nvPr/>
        </p:nvPicPr>
        <p:blipFill>
          <a:blip r:embed="rId5">
            <a:alphaModFix/>
          </a:blip>
          <a:stretch>
            <a:fillRect/>
          </a:stretch>
        </p:blipFill>
        <p:spPr>
          <a:xfrm>
            <a:off x="152400" y="2447925"/>
            <a:ext cx="2143125" cy="2143125"/>
          </a:xfrm>
          <a:prstGeom prst="rect">
            <a:avLst/>
          </a:prstGeom>
          <a:noFill/>
          <a:ln>
            <a:noFill/>
          </a:ln>
        </p:spPr>
      </p:pic>
      <p:pic>
        <p:nvPicPr>
          <p:cNvPr id="681" name="Google Shape;681;p122"/>
          <p:cNvPicPr preferRelativeResize="0"/>
          <p:nvPr/>
        </p:nvPicPr>
        <p:blipFill>
          <a:blip r:embed="rId6">
            <a:alphaModFix/>
          </a:blip>
          <a:stretch>
            <a:fillRect/>
          </a:stretch>
        </p:blipFill>
        <p:spPr>
          <a:xfrm>
            <a:off x="5953350" y="273188"/>
            <a:ext cx="2940950" cy="1644500"/>
          </a:xfrm>
          <a:prstGeom prst="rect">
            <a:avLst/>
          </a:prstGeom>
          <a:noFill/>
          <a:ln>
            <a:noFill/>
          </a:ln>
        </p:spPr>
      </p:pic>
      <p:pic>
        <p:nvPicPr>
          <p:cNvPr id="682" name="Google Shape;682;p122"/>
          <p:cNvPicPr preferRelativeResize="0"/>
          <p:nvPr/>
        </p:nvPicPr>
        <p:blipFill>
          <a:blip r:embed="rId7">
            <a:alphaModFix/>
          </a:blip>
          <a:stretch>
            <a:fillRect/>
          </a:stretch>
        </p:blipFill>
        <p:spPr>
          <a:xfrm>
            <a:off x="2447925" y="2447925"/>
            <a:ext cx="2564145" cy="1644474"/>
          </a:xfrm>
          <a:prstGeom prst="rect">
            <a:avLst/>
          </a:prstGeom>
          <a:noFill/>
          <a:ln>
            <a:noFill/>
          </a:ln>
        </p:spPr>
      </p:pic>
      <p:pic>
        <p:nvPicPr>
          <p:cNvPr id="683" name="Google Shape;683;p122"/>
          <p:cNvPicPr preferRelativeResize="0"/>
          <p:nvPr/>
        </p:nvPicPr>
        <p:blipFill>
          <a:blip r:embed="rId8">
            <a:alphaModFix/>
          </a:blip>
          <a:stretch>
            <a:fillRect/>
          </a:stretch>
        </p:blipFill>
        <p:spPr>
          <a:xfrm>
            <a:off x="5164474" y="2447925"/>
            <a:ext cx="1644475" cy="1644475"/>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123"/>
          <p:cNvSpPr txBox="1"/>
          <p:nvPr/>
        </p:nvSpPr>
        <p:spPr>
          <a:xfrm>
            <a:off x="1947000" y="2125350"/>
            <a:ext cx="52500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600">
                <a:solidFill>
                  <a:srgbClr val="0000FF"/>
                </a:solidFill>
              </a:rPr>
              <a:t>What Did You Sell</a:t>
            </a:r>
            <a:endParaRPr sz="1800">
              <a:solidFill>
                <a:schemeClr val="dk2"/>
              </a:solidFill>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pic>
        <p:nvPicPr>
          <p:cNvPr id="693" name="Google Shape;693;p124"/>
          <p:cNvPicPr preferRelativeResize="0"/>
          <p:nvPr/>
        </p:nvPicPr>
        <p:blipFill rotWithShape="1">
          <a:blip r:embed="rId3">
            <a:alphaModFix/>
          </a:blip>
          <a:srcRect b="6620" l="5764" r="55105" t="66621"/>
          <a:stretch/>
        </p:blipFill>
        <p:spPr>
          <a:xfrm>
            <a:off x="2780638" y="627925"/>
            <a:ext cx="3582725" cy="3674799"/>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pic>
        <p:nvPicPr>
          <p:cNvPr id="698" name="Google Shape;698;p125" title="shutterstock_437849434-e1552875153732-1.jpg"/>
          <p:cNvPicPr preferRelativeResize="0"/>
          <p:nvPr/>
        </p:nvPicPr>
        <p:blipFill>
          <a:blip r:embed="rId3">
            <a:alphaModFix/>
          </a:blip>
          <a:stretch>
            <a:fillRect/>
          </a:stretch>
        </p:blipFill>
        <p:spPr>
          <a:xfrm>
            <a:off x="291325" y="431413"/>
            <a:ext cx="8561351" cy="4280675"/>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pic>
        <p:nvPicPr>
          <p:cNvPr id="703" name="Google Shape;703;p126"/>
          <p:cNvPicPr preferRelativeResize="0"/>
          <p:nvPr/>
        </p:nvPicPr>
        <p:blipFill rotWithShape="1">
          <a:blip r:embed="rId3">
            <a:alphaModFix/>
          </a:blip>
          <a:srcRect b="6620" l="54389" r="6480" t="66621"/>
          <a:stretch/>
        </p:blipFill>
        <p:spPr>
          <a:xfrm>
            <a:off x="687802" y="271363"/>
            <a:ext cx="2123476" cy="2178076"/>
          </a:xfrm>
          <a:prstGeom prst="rect">
            <a:avLst/>
          </a:prstGeom>
          <a:noFill/>
          <a:ln>
            <a:noFill/>
          </a:ln>
        </p:spPr>
      </p:pic>
      <p:pic>
        <p:nvPicPr>
          <p:cNvPr id="704" name="Google Shape;704;p126"/>
          <p:cNvPicPr preferRelativeResize="0"/>
          <p:nvPr/>
        </p:nvPicPr>
        <p:blipFill rotWithShape="1">
          <a:blip r:embed="rId3">
            <a:alphaModFix/>
          </a:blip>
          <a:srcRect b="32549" l="5741" r="55128" t="40692"/>
          <a:stretch/>
        </p:blipFill>
        <p:spPr>
          <a:xfrm>
            <a:off x="3314402" y="271363"/>
            <a:ext cx="2123476" cy="2178076"/>
          </a:xfrm>
          <a:prstGeom prst="rect">
            <a:avLst/>
          </a:prstGeom>
          <a:noFill/>
          <a:ln>
            <a:noFill/>
          </a:ln>
        </p:spPr>
      </p:pic>
      <p:pic>
        <p:nvPicPr>
          <p:cNvPr id="705" name="Google Shape;705;p126"/>
          <p:cNvPicPr preferRelativeResize="0"/>
          <p:nvPr/>
        </p:nvPicPr>
        <p:blipFill rotWithShape="1">
          <a:blip r:embed="rId3">
            <a:alphaModFix/>
          </a:blip>
          <a:srcRect b="60004" l="5944" r="54925" t="13238"/>
          <a:stretch/>
        </p:blipFill>
        <p:spPr>
          <a:xfrm>
            <a:off x="5941002" y="271363"/>
            <a:ext cx="2123476" cy="2178076"/>
          </a:xfrm>
          <a:prstGeom prst="rect">
            <a:avLst/>
          </a:prstGeom>
          <a:noFill/>
          <a:ln>
            <a:noFill/>
          </a:ln>
        </p:spPr>
      </p:pic>
      <p:pic>
        <p:nvPicPr>
          <p:cNvPr id="706" name="Google Shape;706;p126"/>
          <p:cNvPicPr preferRelativeResize="0"/>
          <p:nvPr/>
        </p:nvPicPr>
        <p:blipFill rotWithShape="1">
          <a:blip r:embed="rId3">
            <a:alphaModFix/>
          </a:blip>
          <a:srcRect b="58915" l="54968" r="5901" t="14327"/>
          <a:stretch/>
        </p:blipFill>
        <p:spPr>
          <a:xfrm>
            <a:off x="687802" y="2694063"/>
            <a:ext cx="2123476" cy="2178076"/>
          </a:xfrm>
          <a:prstGeom prst="rect">
            <a:avLst/>
          </a:prstGeom>
          <a:noFill/>
          <a:ln>
            <a:noFill/>
          </a:ln>
        </p:spPr>
      </p:pic>
      <p:pic>
        <p:nvPicPr>
          <p:cNvPr id="707" name="Google Shape;707;p126"/>
          <p:cNvPicPr preferRelativeResize="0"/>
          <p:nvPr/>
        </p:nvPicPr>
        <p:blipFill rotWithShape="1">
          <a:blip r:embed="rId3">
            <a:alphaModFix/>
          </a:blip>
          <a:srcRect b="32549" l="54314" r="6554" t="40692"/>
          <a:stretch/>
        </p:blipFill>
        <p:spPr>
          <a:xfrm>
            <a:off x="3314402" y="2605388"/>
            <a:ext cx="2123476" cy="2178076"/>
          </a:xfrm>
          <a:prstGeom prst="rect">
            <a:avLst/>
          </a:prstGeom>
          <a:noFill/>
          <a:ln>
            <a:noFill/>
          </a:ln>
        </p:spPr>
      </p:pic>
      <p:pic>
        <p:nvPicPr>
          <p:cNvPr id="708" name="Google Shape;708;p126"/>
          <p:cNvPicPr preferRelativeResize="0"/>
          <p:nvPr/>
        </p:nvPicPr>
        <p:blipFill rotWithShape="1">
          <a:blip r:embed="rId3">
            <a:alphaModFix/>
          </a:blip>
          <a:srcRect b="4659" l="6926" r="53942" t="68583"/>
          <a:stretch/>
        </p:blipFill>
        <p:spPr>
          <a:xfrm>
            <a:off x="5941002" y="2694063"/>
            <a:ext cx="2123476" cy="2178076"/>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pic>
        <p:nvPicPr>
          <p:cNvPr id="713" name="Google Shape;713;p127"/>
          <p:cNvPicPr preferRelativeResize="0"/>
          <p:nvPr/>
        </p:nvPicPr>
        <p:blipFill>
          <a:blip r:embed="rId3">
            <a:alphaModFix/>
          </a:blip>
          <a:stretch>
            <a:fillRect/>
          </a:stretch>
        </p:blipFill>
        <p:spPr>
          <a:xfrm>
            <a:off x="2309813" y="923925"/>
            <a:ext cx="4524375" cy="3295650"/>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pic>
        <p:nvPicPr>
          <p:cNvPr id="718" name="Google Shape;718;p128"/>
          <p:cNvPicPr preferRelativeResize="0"/>
          <p:nvPr/>
        </p:nvPicPr>
        <p:blipFill>
          <a:blip r:embed="rId3">
            <a:alphaModFix/>
          </a:blip>
          <a:stretch>
            <a:fillRect/>
          </a:stretch>
        </p:blipFill>
        <p:spPr>
          <a:xfrm>
            <a:off x="463800" y="152400"/>
            <a:ext cx="3946275" cy="2630850"/>
          </a:xfrm>
          <a:prstGeom prst="rect">
            <a:avLst/>
          </a:prstGeom>
          <a:noFill/>
          <a:ln>
            <a:noFill/>
          </a:ln>
        </p:spPr>
      </p:pic>
      <p:pic>
        <p:nvPicPr>
          <p:cNvPr id="719" name="Google Shape;719;p128"/>
          <p:cNvPicPr preferRelativeResize="0"/>
          <p:nvPr/>
        </p:nvPicPr>
        <p:blipFill>
          <a:blip r:embed="rId4">
            <a:alphaModFix/>
          </a:blip>
          <a:stretch>
            <a:fillRect/>
          </a:stretch>
        </p:blipFill>
        <p:spPr>
          <a:xfrm>
            <a:off x="463800" y="2284557"/>
            <a:ext cx="3946275" cy="2646117"/>
          </a:xfrm>
          <a:prstGeom prst="rect">
            <a:avLst/>
          </a:prstGeom>
          <a:noFill/>
          <a:ln>
            <a:noFill/>
          </a:ln>
        </p:spPr>
      </p:pic>
      <p:pic>
        <p:nvPicPr>
          <p:cNvPr id="720" name="Google Shape;720;p128"/>
          <p:cNvPicPr preferRelativeResize="0"/>
          <p:nvPr/>
        </p:nvPicPr>
        <p:blipFill>
          <a:blip r:embed="rId5">
            <a:alphaModFix/>
          </a:blip>
          <a:stretch>
            <a:fillRect/>
          </a:stretch>
        </p:blipFill>
        <p:spPr>
          <a:xfrm>
            <a:off x="4410075" y="1796947"/>
            <a:ext cx="4581524" cy="3239303"/>
          </a:xfrm>
          <a:prstGeom prst="rect">
            <a:avLst/>
          </a:prstGeom>
          <a:noFill/>
          <a:ln>
            <a:noFill/>
          </a:ln>
        </p:spPr>
      </p:pic>
      <p:pic>
        <p:nvPicPr>
          <p:cNvPr id="721" name="Google Shape;721;p128"/>
          <p:cNvPicPr preferRelativeResize="0"/>
          <p:nvPr/>
        </p:nvPicPr>
        <p:blipFill rotWithShape="1">
          <a:blip r:embed="rId6">
            <a:alphaModFix/>
          </a:blip>
          <a:srcRect b="30192" l="0" r="0" t="0"/>
          <a:stretch/>
        </p:blipFill>
        <p:spPr>
          <a:xfrm>
            <a:off x="4410075" y="152400"/>
            <a:ext cx="4581525" cy="2132150"/>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pic>
        <p:nvPicPr>
          <p:cNvPr id="726" name="Google Shape;726;p129" title="6440bb3e0d816f42a659570e_Coca-cola20Pepsi20sold%20at.png"/>
          <p:cNvPicPr preferRelativeResize="0"/>
          <p:nvPr/>
        </p:nvPicPr>
        <p:blipFill>
          <a:blip r:embed="rId3">
            <a:alphaModFix/>
          </a:blip>
          <a:stretch>
            <a:fillRect/>
          </a:stretch>
        </p:blipFill>
        <p:spPr>
          <a:xfrm>
            <a:off x="825913" y="152400"/>
            <a:ext cx="7492182" cy="4838701"/>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pic>
        <p:nvPicPr>
          <p:cNvPr id="731" name="Google Shape;731;p130" title="hq720.jpg"/>
          <p:cNvPicPr preferRelativeResize="0"/>
          <p:nvPr/>
        </p:nvPicPr>
        <p:blipFill>
          <a:blip r:embed="rId3">
            <a:alphaModFix/>
          </a:blip>
          <a:stretch>
            <a:fillRect/>
          </a:stretch>
        </p:blipFill>
        <p:spPr>
          <a:xfrm>
            <a:off x="145825" y="81225"/>
            <a:ext cx="8852350" cy="4981050"/>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pic>
        <p:nvPicPr>
          <p:cNvPr id="736" name="Google Shape;736;p131" title="our-brandsbd2fcdaeef576d378be6ff5000e253d8.png"/>
          <p:cNvPicPr preferRelativeResize="0"/>
          <p:nvPr/>
        </p:nvPicPr>
        <p:blipFill>
          <a:blip r:embed="rId3">
            <a:alphaModFix/>
          </a:blip>
          <a:stretch>
            <a:fillRect/>
          </a:stretch>
        </p:blipFill>
        <p:spPr>
          <a:xfrm>
            <a:off x="152400" y="1531675"/>
            <a:ext cx="8839200" cy="2080158"/>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pic>
        <p:nvPicPr>
          <p:cNvPr id="741" name="Google Shape;741;p132" title="images8.jpeg"/>
          <p:cNvPicPr preferRelativeResize="0"/>
          <p:nvPr/>
        </p:nvPicPr>
        <p:blipFill>
          <a:blip r:embed="rId3">
            <a:alphaModFix/>
          </a:blip>
          <a:stretch>
            <a:fillRect/>
          </a:stretch>
        </p:blipFill>
        <p:spPr>
          <a:xfrm>
            <a:off x="197650" y="152400"/>
            <a:ext cx="4050500" cy="4754925"/>
          </a:xfrm>
          <a:prstGeom prst="rect">
            <a:avLst/>
          </a:prstGeom>
          <a:noFill/>
          <a:ln>
            <a:noFill/>
          </a:ln>
        </p:spPr>
      </p:pic>
      <p:pic>
        <p:nvPicPr>
          <p:cNvPr id="742" name="Google Shape;742;p132" title="164276_552262678152469_69749463_n.png"/>
          <p:cNvPicPr preferRelativeResize="0"/>
          <p:nvPr/>
        </p:nvPicPr>
        <p:blipFill>
          <a:blip r:embed="rId4">
            <a:alphaModFix/>
          </a:blip>
          <a:stretch>
            <a:fillRect/>
          </a:stretch>
        </p:blipFill>
        <p:spPr>
          <a:xfrm>
            <a:off x="4365275" y="805050"/>
            <a:ext cx="4591051" cy="3038195"/>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pic>
        <p:nvPicPr>
          <p:cNvPr id="747" name="Google Shape;747;p133" title="campa.png"/>
          <p:cNvPicPr preferRelativeResize="0"/>
          <p:nvPr/>
        </p:nvPicPr>
        <p:blipFill>
          <a:blip r:embed="rId3">
            <a:alphaModFix/>
          </a:blip>
          <a:stretch>
            <a:fillRect/>
          </a:stretch>
        </p:blipFill>
        <p:spPr>
          <a:xfrm>
            <a:off x="2615238" y="152400"/>
            <a:ext cx="3913534" cy="4838700"/>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pic>
        <p:nvPicPr>
          <p:cNvPr id="752" name="Google Shape;752;p134" title="images (1).jpeg"/>
          <p:cNvPicPr preferRelativeResize="0"/>
          <p:nvPr/>
        </p:nvPicPr>
        <p:blipFill>
          <a:blip r:embed="rId3">
            <a:alphaModFix/>
          </a:blip>
          <a:stretch>
            <a:fillRect/>
          </a:stretch>
        </p:blipFill>
        <p:spPr>
          <a:xfrm>
            <a:off x="1248213" y="331538"/>
            <a:ext cx="6647575" cy="4480425"/>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pic>
        <p:nvPicPr>
          <p:cNvPr id="757" name="Google Shape;757;p135" title="e0ddbf9dc7be5e716e014f81299e3ef5.jpg"/>
          <p:cNvPicPr preferRelativeResize="0"/>
          <p:nvPr/>
        </p:nvPicPr>
        <p:blipFill>
          <a:blip r:embed="rId3">
            <a:alphaModFix/>
          </a:blip>
          <a:stretch>
            <a:fillRect/>
          </a:stretch>
        </p:blipFill>
        <p:spPr>
          <a:xfrm>
            <a:off x="2650150" y="152400"/>
            <a:ext cx="3843699" cy="4838700"/>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136"/>
          <p:cNvSpPr txBox="1"/>
          <p:nvPr/>
        </p:nvSpPr>
        <p:spPr>
          <a:xfrm>
            <a:off x="489950" y="1417350"/>
            <a:ext cx="7855800" cy="230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600">
                <a:solidFill>
                  <a:srgbClr val="0000FF"/>
                </a:solidFill>
              </a:rPr>
              <a:t>LET’S LEARN FROM AN EXAMPLE OF A START UP BAKERY IN INDIA</a:t>
            </a:r>
            <a:endParaRPr b="1" sz="4600">
              <a:solidFill>
                <a:srgbClr val="0000FF"/>
              </a:solidFill>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pic>
        <p:nvPicPr>
          <p:cNvPr id="767" name="Google Shape;767;p137"/>
          <p:cNvPicPr preferRelativeResize="0"/>
          <p:nvPr/>
        </p:nvPicPr>
        <p:blipFill>
          <a:blip r:embed="rId3">
            <a:alphaModFix/>
          </a:blip>
          <a:stretch>
            <a:fillRect/>
          </a:stretch>
        </p:blipFill>
        <p:spPr>
          <a:xfrm>
            <a:off x="152400" y="152400"/>
            <a:ext cx="4595025" cy="4595025"/>
          </a:xfrm>
          <a:prstGeom prst="rect">
            <a:avLst/>
          </a:prstGeom>
          <a:noFill/>
          <a:ln>
            <a:noFill/>
          </a:ln>
        </p:spPr>
      </p:pic>
      <p:pic>
        <p:nvPicPr>
          <p:cNvPr id="768" name="Google Shape;768;p137"/>
          <p:cNvPicPr preferRelativeResize="0"/>
          <p:nvPr/>
        </p:nvPicPr>
        <p:blipFill>
          <a:blip r:embed="rId4">
            <a:alphaModFix/>
          </a:blip>
          <a:stretch>
            <a:fillRect/>
          </a:stretch>
        </p:blipFill>
        <p:spPr>
          <a:xfrm>
            <a:off x="5412525" y="152400"/>
            <a:ext cx="3067050" cy="4067175"/>
          </a:xfrm>
          <a:prstGeom prst="rect">
            <a:avLst/>
          </a:prstGeom>
          <a:noFill/>
          <a:ln>
            <a:noFill/>
          </a:ln>
        </p:spPr>
      </p:pic>
      <p:sp>
        <p:nvSpPr>
          <p:cNvPr id="769" name="Google Shape;769;p137"/>
          <p:cNvSpPr txBox="1"/>
          <p:nvPr/>
        </p:nvSpPr>
        <p:spPr>
          <a:xfrm>
            <a:off x="4549075" y="4037050"/>
            <a:ext cx="4595100" cy="10650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Clr>
                <a:schemeClr val="dk1"/>
              </a:buClr>
              <a:buSzPts val="1100"/>
              <a:buFont typeface="Arial"/>
              <a:buNone/>
            </a:pPr>
            <a:r>
              <a:rPr lang="en-GB" sz="2600">
                <a:solidFill>
                  <a:srgbClr val="212529"/>
                </a:solidFill>
                <a:highlight>
                  <a:srgbClr val="FFFFFF"/>
                </a:highlight>
              </a:rPr>
              <a:t>Mrs. SWATI WAIDANDE</a:t>
            </a:r>
            <a:endParaRPr sz="2600">
              <a:solidFill>
                <a:srgbClr val="212529"/>
              </a:solidFill>
              <a:highlight>
                <a:srgbClr val="FFFFFF"/>
              </a:highlight>
            </a:endParaRPr>
          </a:p>
          <a:p>
            <a:pPr indent="0" lvl="0" marL="0" rtl="0" algn="ctr">
              <a:lnSpc>
                <a:spcPct val="160000"/>
              </a:lnSpc>
              <a:spcBef>
                <a:spcPts val="0"/>
              </a:spcBef>
              <a:spcAft>
                <a:spcPts val="0"/>
              </a:spcAft>
              <a:buClr>
                <a:schemeClr val="dk1"/>
              </a:buClr>
              <a:buSzPts val="1100"/>
              <a:buFont typeface="Arial"/>
              <a:buNone/>
            </a:pPr>
            <a:r>
              <a:rPr lang="en-GB" sz="2600">
                <a:solidFill>
                  <a:srgbClr val="999999"/>
                </a:solidFill>
                <a:highlight>
                  <a:srgbClr val="FFFFFF"/>
                </a:highlight>
              </a:rPr>
              <a:t>(Chairman, Kekiz India)</a:t>
            </a:r>
            <a:endParaRPr sz="2600"/>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138"/>
          <p:cNvSpPr txBox="1"/>
          <p:nvPr/>
        </p:nvSpPr>
        <p:spPr>
          <a:xfrm>
            <a:off x="2733350" y="84400"/>
            <a:ext cx="64107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3000">
                <a:solidFill>
                  <a:srgbClr val="0000FF"/>
                </a:solidFill>
              </a:rPr>
              <a:t>FEMALE </a:t>
            </a:r>
            <a:r>
              <a:rPr b="1" lang="en-GB" sz="3000">
                <a:solidFill>
                  <a:srgbClr val="0000FF"/>
                </a:solidFill>
              </a:rPr>
              <a:t>ENTREPRENEUR</a:t>
            </a:r>
            <a:r>
              <a:rPr b="1" lang="en-GB" sz="3000">
                <a:solidFill>
                  <a:srgbClr val="0000FF"/>
                </a:solidFill>
              </a:rPr>
              <a:t> </a:t>
            </a:r>
            <a:endParaRPr b="1" sz="3000">
              <a:solidFill>
                <a:srgbClr val="0000FF"/>
              </a:solidFill>
            </a:endParaRPr>
          </a:p>
        </p:txBody>
      </p:sp>
      <p:pic>
        <p:nvPicPr>
          <p:cNvPr id="775" name="Google Shape;775;p138"/>
          <p:cNvPicPr preferRelativeResize="0"/>
          <p:nvPr/>
        </p:nvPicPr>
        <p:blipFill>
          <a:blip r:embed="rId3">
            <a:alphaModFix/>
          </a:blip>
          <a:stretch>
            <a:fillRect/>
          </a:stretch>
        </p:blipFill>
        <p:spPr>
          <a:xfrm>
            <a:off x="5272475" y="847025"/>
            <a:ext cx="3067050" cy="4067175"/>
          </a:xfrm>
          <a:prstGeom prst="rect">
            <a:avLst/>
          </a:prstGeom>
          <a:noFill/>
          <a:ln>
            <a:noFill/>
          </a:ln>
        </p:spPr>
      </p:pic>
      <p:sp>
        <p:nvSpPr>
          <p:cNvPr id="776" name="Google Shape;776;p138"/>
          <p:cNvSpPr txBox="1"/>
          <p:nvPr/>
        </p:nvSpPr>
        <p:spPr>
          <a:xfrm>
            <a:off x="314675" y="480500"/>
            <a:ext cx="4257300" cy="3082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2600"/>
              <a:t>PUNE BASED STARTUP</a:t>
            </a:r>
            <a:endParaRPr sz="2600"/>
          </a:p>
          <a:p>
            <a:pPr indent="0" lvl="0" marL="0" rtl="0" algn="ctr">
              <a:spcBef>
                <a:spcPts val="0"/>
              </a:spcBef>
              <a:spcAft>
                <a:spcPts val="0"/>
              </a:spcAft>
              <a:buNone/>
            </a:pPr>
            <a:r>
              <a:t/>
            </a:r>
            <a:endParaRPr sz="2600"/>
          </a:p>
          <a:p>
            <a:pPr indent="0" lvl="0" marL="0" rtl="0" algn="l">
              <a:lnSpc>
                <a:spcPct val="120000"/>
              </a:lnSpc>
              <a:spcBef>
                <a:spcPts val="200"/>
              </a:spcBef>
              <a:spcAft>
                <a:spcPts val="0"/>
              </a:spcAft>
              <a:buClr>
                <a:schemeClr val="dk1"/>
              </a:buClr>
              <a:buSzPts val="1100"/>
              <a:buFont typeface="Arial"/>
              <a:buNone/>
            </a:pPr>
            <a:r>
              <a:rPr lang="en-GB" sz="2600">
                <a:solidFill>
                  <a:schemeClr val="dk1"/>
                </a:solidFill>
              </a:rPr>
              <a:t>Master Franchisee  </a:t>
            </a:r>
            <a:endParaRPr sz="2600">
              <a:solidFill>
                <a:schemeClr val="dk1"/>
              </a:solidFill>
            </a:endParaRPr>
          </a:p>
          <a:p>
            <a:pPr indent="0" lvl="0" marL="0" rtl="0" algn="l">
              <a:lnSpc>
                <a:spcPct val="120000"/>
              </a:lnSpc>
              <a:spcBef>
                <a:spcPts val="600"/>
              </a:spcBef>
              <a:spcAft>
                <a:spcPts val="0"/>
              </a:spcAft>
              <a:buNone/>
            </a:pPr>
            <a:r>
              <a:rPr lang="en-GB" sz="2600">
                <a:solidFill>
                  <a:schemeClr val="dk1"/>
                </a:solidFill>
                <a:highlight>
                  <a:srgbClr val="FFFFFF"/>
                </a:highlight>
              </a:rPr>
              <a:t>Franchisee</a:t>
            </a:r>
            <a:endParaRPr sz="2600">
              <a:solidFill>
                <a:schemeClr val="dk1"/>
              </a:solidFill>
              <a:highlight>
                <a:srgbClr val="FFFFFF"/>
              </a:highlight>
            </a:endParaRPr>
          </a:p>
          <a:p>
            <a:pPr indent="0" lvl="0" marL="0" rtl="0" algn="l">
              <a:lnSpc>
                <a:spcPct val="120000"/>
              </a:lnSpc>
              <a:spcBef>
                <a:spcPts val="600"/>
              </a:spcBef>
              <a:spcAft>
                <a:spcPts val="0"/>
              </a:spcAft>
              <a:buNone/>
            </a:pPr>
            <a:r>
              <a:t/>
            </a:r>
            <a:endParaRPr sz="2600">
              <a:solidFill>
                <a:schemeClr val="dk1"/>
              </a:solidFill>
              <a:highlight>
                <a:srgbClr val="FFFFFF"/>
              </a:highlight>
            </a:endParaRPr>
          </a:p>
          <a:p>
            <a:pPr indent="0" lvl="0" marL="0" rtl="0" algn="l">
              <a:lnSpc>
                <a:spcPct val="120000"/>
              </a:lnSpc>
              <a:spcBef>
                <a:spcPts val="600"/>
              </a:spcBef>
              <a:spcAft>
                <a:spcPts val="600"/>
              </a:spcAft>
              <a:buNone/>
            </a:pPr>
            <a:r>
              <a:rPr lang="en-GB" sz="2600">
                <a:solidFill>
                  <a:schemeClr val="dk1"/>
                </a:solidFill>
                <a:highlight>
                  <a:srgbClr val="FFFFFF"/>
                </a:highlight>
              </a:rPr>
              <a:t>DIGITAL FRANCHISE</a:t>
            </a:r>
            <a:endParaRPr sz="2600">
              <a:solidFill>
                <a:schemeClr val="dk1"/>
              </a:solidFill>
              <a:highlight>
                <a:srgbClr val="FFFFFF"/>
              </a:highlight>
            </a:endParaRPr>
          </a:p>
        </p:txBody>
      </p:sp>
      <p:sp>
        <p:nvSpPr>
          <p:cNvPr id="777" name="Google Shape;777;p138"/>
          <p:cNvSpPr txBox="1"/>
          <p:nvPr/>
        </p:nvSpPr>
        <p:spPr>
          <a:xfrm>
            <a:off x="314675" y="3903950"/>
            <a:ext cx="39858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400"/>
              <a:t>100% VEGETARIAN CAKE</a:t>
            </a:r>
            <a:endParaRPr b="1" sz="2400"/>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sp>
        <p:nvSpPr>
          <p:cNvPr id="782" name="Google Shape;782;p139"/>
          <p:cNvSpPr txBox="1"/>
          <p:nvPr/>
        </p:nvSpPr>
        <p:spPr>
          <a:xfrm>
            <a:off x="319575" y="128775"/>
            <a:ext cx="6480000" cy="471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GB" sz="1100">
                <a:solidFill>
                  <a:schemeClr val="dk1"/>
                </a:solidFill>
              </a:rPr>
              <a:t>Kekiz</a:t>
            </a:r>
            <a:r>
              <a:rPr lang="en-GB" sz="1100">
                <a:solidFill>
                  <a:schemeClr val="dk1"/>
                </a:solidFill>
              </a:rPr>
              <a:t> is a </a:t>
            </a:r>
            <a:r>
              <a:rPr b="1" lang="en-GB" sz="1100">
                <a:solidFill>
                  <a:schemeClr val="dk1"/>
                </a:solidFill>
              </a:rPr>
              <a:t>cake and bakery franchise brand</a:t>
            </a:r>
            <a:r>
              <a:rPr lang="en-GB" sz="1100">
                <a:solidFill>
                  <a:schemeClr val="dk1"/>
                </a:solidFill>
              </a:rPr>
              <a:t> that originated in </a:t>
            </a:r>
            <a:r>
              <a:rPr b="1" lang="en-GB" sz="1100">
                <a:solidFill>
                  <a:schemeClr val="dk1"/>
                </a:solidFill>
              </a:rPr>
              <a:t>Pune, Maharashtra</a:t>
            </a:r>
            <a:r>
              <a:rPr lang="en-GB" sz="1100">
                <a:solidFill>
                  <a:schemeClr val="dk1"/>
                </a:solidFill>
              </a:rPr>
              <a:t>.</a:t>
            </a:r>
            <a:endParaRPr sz="1100">
              <a:solidFill>
                <a:schemeClr val="dk1"/>
              </a:solidFill>
            </a:endParaRPr>
          </a:p>
          <a:p>
            <a:pPr indent="0" lvl="0" marL="0" rtl="0" algn="l">
              <a:spcBef>
                <a:spcPts val="0"/>
              </a:spcBef>
              <a:spcAft>
                <a:spcPts val="0"/>
              </a:spcAft>
              <a:buClr>
                <a:schemeClr val="dk1"/>
              </a:buClr>
              <a:buSzPts val="1100"/>
              <a:buFont typeface="Arial"/>
              <a:buNone/>
            </a:pPr>
            <a:r>
              <a:rPr lang="en-GB" sz="1100">
                <a:solidFill>
                  <a:schemeClr val="dk1"/>
                </a:solidFill>
              </a:rPr>
              <a:t>It focuses on:</a:t>
            </a:r>
            <a:endParaRPr sz="1100">
              <a:solidFill>
                <a:schemeClr val="dk1"/>
              </a:solidFill>
            </a:endParaRPr>
          </a:p>
          <a:p>
            <a:pPr indent="-298450" lvl="0" marL="457200" rtl="0" algn="l">
              <a:lnSpc>
                <a:spcPct val="115000"/>
              </a:lnSpc>
              <a:spcBef>
                <a:spcPts val="1200"/>
              </a:spcBef>
              <a:spcAft>
                <a:spcPts val="0"/>
              </a:spcAft>
              <a:buClr>
                <a:schemeClr val="dk1"/>
              </a:buClr>
              <a:buSzPts val="1100"/>
              <a:buChar char="●"/>
            </a:pPr>
            <a:r>
              <a:rPr lang="en-GB" sz="1100">
                <a:solidFill>
                  <a:schemeClr val="dk1"/>
                </a:solidFill>
              </a:rPr>
              <a:t>Fresh cakes &amp; pastries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GB" sz="1100">
                <a:solidFill>
                  <a:schemeClr val="dk1"/>
                </a:solidFill>
              </a:rPr>
              <a:t>Affordable pricing</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GB" sz="1100">
                <a:solidFill>
                  <a:schemeClr val="dk1"/>
                </a:solidFill>
              </a:rPr>
              <a:t>High-volume franchise expansion</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GB" sz="1100">
                <a:solidFill>
                  <a:schemeClr val="dk1"/>
                </a:solidFill>
              </a:rPr>
              <a:t>The brand became popular due to:</a:t>
            </a:r>
            <a:endParaRPr sz="1100">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GB" sz="1100">
                <a:solidFill>
                  <a:schemeClr val="dk1"/>
                </a:solidFill>
              </a:rPr>
              <a:t>Low-cost franchise model</a:t>
            </a:r>
            <a:endParaRPr b="1"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sz="1100">
                <a:solidFill>
                  <a:schemeClr val="dk1"/>
                </a:solidFill>
              </a:rPr>
              <a:t>Wide product range (hundreds of cake varieties)</a:t>
            </a:r>
            <a:endParaRPr b="1"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GB" sz="1100">
                <a:solidFill>
                  <a:schemeClr val="dk1"/>
                </a:solidFill>
              </a:rPr>
              <a:t>Strong focus on </a:t>
            </a:r>
            <a:r>
              <a:rPr b="1" lang="en-GB" sz="1100">
                <a:solidFill>
                  <a:schemeClr val="dk1"/>
                </a:solidFill>
              </a:rPr>
              <a:t>mass-market affordability</a:t>
            </a:r>
            <a:endParaRPr b="1" sz="1100">
              <a:solidFill>
                <a:schemeClr val="dk1"/>
              </a:solidFill>
            </a:endParaRPr>
          </a:p>
          <a:p>
            <a:pPr indent="0" lvl="0" marL="0" rtl="0" algn="l">
              <a:lnSpc>
                <a:spcPct val="115000"/>
              </a:lnSpc>
              <a:spcBef>
                <a:spcPts val="1800"/>
              </a:spcBef>
              <a:spcAft>
                <a:spcPts val="0"/>
              </a:spcAft>
              <a:buNone/>
            </a:pPr>
            <a:r>
              <a:rPr b="1" lang="en-GB" sz="1700">
                <a:solidFill>
                  <a:schemeClr val="dk1"/>
                </a:solidFill>
              </a:rPr>
              <a:t>Unique Business Model</a:t>
            </a:r>
            <a:endParaRPr b="1" sz="1700">
              <a:solidFill>
                <a:schemeClr val="dk1"/>
              </a:solidFill>
            </a:endParaRPr>
          </a:p>
          <a:p>
            <a:pPr indent="0" lvl="0" marL="0" rtl="0" algn="l">
              <a:lnSpc>
                <a:spcPct val="115000"/>
              </a:lnSpc>
              <a:spcBef>
                <a:spcPts val="1200"/>
              </a:spcBef>
              <a:spcAft>
                <a:spcPts val="0"/>
              </a:spcAft>
              <a:buNone/>
            </a:pPr>
            <a:r>
              <a:rPr lang="en-GB" sz="1100">
                <a:solidFill>
                  <a:schemeClr val="dk1"/>
                </a:solidFill>
              </a:rPr>
              <a:t>Swati Waidande’s key innovation is the </a:t>
            </a:r>
            <a:r>
              <a:rPr b="1" lang="en-GB" sz="1100">
                <a:solidFill>
                  <a:schemeClr val="dk1"/>
                </a:solidFill>
              </a:rPr>
              <a:t>“Digital Franchise Model”</a:t>
            </a:r>
            <a:r>
              <a:rPr lang="en-GB" sz="1100">
                <a:solidFill>
                  <a:schemeClr val="dk1"/>
                </a:solidFill>
              </a:rPr>
              <a:t>:</a:t>
            </a:r>
            <a:endParaRPr sz="1100">
              <a:solidFill>
                <a:schemeClr val="dk1"/>
              </a:solidFill>
            </a:endParaRPr>
          </a:p>
          <a:p>
            <a:pPr indent="-298450" lvl="0" marL="457200" rtl="0" algn="l">
              <a:lnSpc>
                <a:spcPct val="115000"/>
              </a:lnSpc>
              <a:spcBef>
                <a:spcPts val="1200"/>
              </a:spcBef>
              <a:spcAft>
                <a:spcPts val="0"/>
              </a:spcAft>
              <a:buClr>
                <a:schemeClr val="dk1"/>
              </a:buClr>
              <a:buSzPts val="1100"/>
              <a:buChar char="●"/>
            </a:pPr>
            <a:r>
              <a:rPr lang="en-GB" sz="1100">
                <a:solidFill>
                  <a:schemeClr val="dk1"/>
                </a:solidFill>
              </a:rPr>
              <a:t>You don’t always need:</a:t>
            </a:r>
            <a:endParaRPr sz="1100">
              <a:solidFill>
                <a:schemeClr val="dk1"/>
              </a:solidFill>
            </a:endParaRPr>
          </a:p>
          <a:p>
            <a:pPr indent="-298450" lvl="1" marL="914400" rtl="0" algn="l">
              <a:lnSpc>
                <a:spcPct val="115000"/>
              </a:lnSpc>
              <a:spcBef>
                <a:spcPts val="0"/>
              </a:spcBef>
              <a:spcAft>
                <a:spcPts val="0"/>
              </a:spcAft>
              <a:buClr>
                <a:schemeClr val="dk1"/>
              </a:buClr>
              <a:buSzPts val="1100"/>
              <a:buChar char="○"/>
            </a:pPr>
            <a:r>
              <a:rPr lang="en-GB" sz="1100">
                <a:solidFill>
                  <a:schemeClr val="dk1"/>
                </a:solidFill>
              </a:rPr>
              <a:t>A physical shop</a:t>
            </a:r>
            <a:endParaRPr sz="1100">
              <a:solidFill>
                <a:schemeClr val="dk1"/>
              </a:solidFill>
            </a:endParaRPr>
          </a:p>
          <a:p>
            <a:pPr indent="-298450" lvl="1" marL="914400" rtl="0" algn="l">
              <a:lnSpc>
                <a:spcPct val="115000"/>
              </a:lnSpc>
              <a:spcBef>
                <a:spcPts val="0"/>
              </a:spcBef>
              <a:spcAft>
                <a:spcPts val="0"/>
              </a:spcAft>
              <a:buClr>
                <a:schemeClr val="dk1"/>
              </a:buClr>
              <a:buSzPts val="1100"/>
              <a:buChar char="○"/>
            </a:pPr>
            <a:r>
              <a:rPr lang="en-GB" sz="1100">
                <a:solidFill>
                  <a:schemeClr val="dk1"/>
                </a:solidFill>
              </a:rPr>
              <a:t>Large staff</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GB" sz="1100">
                <a:solidFill>
                  <a:schemeClr val="dk1"/>
                </a:solidFill>
              </a:rPr>
              <a:t>Franchisees can:</a:t>
            </a:r>
            <a:endParaRPr sz="1100">
              <a:solidFill>
                <a:schemeClr val="dk1"/>
              </a:solidFill>
            </a:endParaRPr>
          </a:p>
          <a:p>
            <a:pPr indent="-298450" lvl="1" marL="914400" rtl="0" algn="l">
              <a:lnSpc>
                <a:spcPct val="115000"/>
              </a:lnSpc>
              <a:spcBef>
                <a:spcPts val="0"/>
              </a:spcBef>
              <a:spcAft>
                <a:spcPts val="0"/>
              </a:spcAft>
              <a:buClr>
                <a:schemeClr val="dk1"/>
              </a:buClr>
              <a:buSzPts val="1100"/>
              <a:buChar char="○"/>
            </a:pPr>
            <a:r>
              <a:rPr lang="en-GB" sz="1100">
                <a:solidFill>
                  <a:schemeClr val="dk1"/>
                </a:solidFill>
              </a:rPr>
              <a:t>Market cakes locally</a:t>
            </a:r>
            <a:endParaRPr sz="1100">
              <a:solidFill>
                <a:schemeClr val="dk1"/>
              </a:solidFill>
            </a:endParaRPr>
          </a:p>
          <a:p>
            <a:pPr indent="-298450" lvl="1" marL="914400" rtl="0" algn="l">
              <a:lnSpc>
                <a:spcPct val="115000"/>
              </a:lnSpc>
              <a:spcBef>
                <a:spcPts val="0"/>
              </a:spcBef>
              <a:spcAft>
                <a:spcPts val="0"/>
              </a:spcAft>
              <a:buClr>
                <a:schemeClr val="dk1"/>
              </a:buClr>
              <a:buSzPts val="1100"/>
              <a:buChar char="○"/>
            </a:pPr>
            <a:r>
              <a:rPr lang="en-GB" sz="1100">
                <a:solidFill>
                  <a:schemeClr val="dk1"/>
                </a:solidFill>
              </a:rPr>
              <a:t>Take orders</a:t>
            </a:r>
            <a:endParaRPr sz="1100">
              <a:solidFill>
                <a:schemeClr val="dk1"/>
              </a:solidFill>
            </a:endParaRPr>
          </a:p>
          <a:p>
            <a:pPr indent="-298450" lvl="1" marL="914400" rtl="0" algn="l">
              <a:lnSpc>
                <a:spcPct val="115000"/>
              </a:lnSpc>
              <a:spcBef>
                <a:spcPts val="0"/>
              </a:spcBef>
              <a:spcAft>
                <a:spcPts val="0"/>
              </a:spcAft>
              <a:buClr>
                <a:schemeClr val="dk1"/>
              </a:buClr>
              <a:buSzPts val="1100"/>
              <a:buChar char="○"/>
            </a:pPr>
            <a:r>
              <a:rPr lang="en-GB" sz="1100">
                <a:solidFill>
                  <a:schemeClr val="dk1"/>
                </a:solidFill>
              </a:rPr>
              <a:t>Earn commissions</a:t>
            </a:r>
            <a:endParaRPr sz="1800">
              <a:solidFill>
                <a:schemeClr val="dk2"/>
              </a:solidFill>
            </a:endParaRPr>
          </a:p>
        </p:txBody>
      </p:sp>
      <p:sp>
        <p:nvSpPr>
          <p:cNvPr id="783" name="Google Shape;783;p139"/>
          <p:cNvSpPr txBox="1"/>
          <p:nvPr/>
        </p:nvSpPr>
        <p:spPr>
          <a:xfrm>
            <a:off x="4261800" y="3300375"/>
            <a:ext cx="3673500" cy="1548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GB" sz="1100">
                <a:solidFill>
                  <a:schemeClr val="dk1"/>
                </a:solidFill>
              </a:rPr>
              <a:t>This model made Kekiz:</a:t>
            </a:r>
            <a:endParaRPr sz="1100">
              <a:solidFill>
                <a:schemeClr val="dk1"/>
              </a:solidFill>
            </a:endParaRPr>
          </a:p>
          <a:p>
            <a:pPr indent="-298450" lvl="0" marL="457200" rtl="0" algn="l">
              <a:lnSpc>
                <a:spcPct val="115000"/>
              </a:lnSpc>
              <a:spcBef>
                <a:spcPts val="1200"/>
              </a:spcBef>
              <a:spcAft>
                <a:spcPts val="0"/>
              </a:spcAft>
              <a:buClr>
                <a:schemeClr val="dk1"/>
              </a:buClr>
              <a:buSzPts val="1100"/>
              <a:buChar char="●"/>
            </a:pPr>
            <a:r>
              <a:rPr lang="en-GB" sz="1100">
                <a:solidFill>
                  <a:schemeClr val="dk1"/>
                </a:solidFill>
              </a:rPr>
              <a:t>Easy to enter for new entrepreneurs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GB" sz="1100">
                <a:solidFill>
                  <a:schemeClr val="dk1"/>
                </a:solidFill>
              </a:rPr>
              <a:t>Scalable across cities without heavy infrastructure</a:t>
            </a:r>
            <a:endParaRPr sz="1100">
              <a:solidFill>
                <a:schemeClr val="dk1"/>
              </a:solidFill>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pic>
        <p:nvPicPr>
          <p:cNvPr id="788" name="Google Shape;788;p140"/>
          <p:cNvPicPr preferRelativeResize="0"/>
          <p:nvPr/>
        </p:nvPicPr>
        <p:blipFill>
          <a:blip r:embed="rId3">
            <a:alphaModFix/>
          </a:blip>
          <a:stretch>
            <a:fillRect/>
          </a:stretch>
        </p:blipFill>
        <p:spPr>
          <a:xfrm>
            <a:off x="152400" y="152400"/>
            <a:ext cx="4595025" cy="4595025"/>
          </a:xfrm>
          <a:prstGeom prst="rect">
            <a:avLst/>
          </a:prstGeom>
          <a:noFill/>
          <a:ln>
            <a:noFill/>
          </a:ln>
        </p:spPr>
      </p:pic>
      <p:sp>
        <p:nvSpPr>
          <p:cNvPr id="789" name="Google Shape;789;p140"/>
          <p:cNvSpPr txBox="1"/>
          <p:nvPr/>
        </p:nvSpPr>
        <p:spPr>
          <a:xfrm>
            <a:off x="5382425" y="546650"/>
            <a:ext cx="3433500" cy="3524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100"/>
              <a:t>1st YEAR  - 5 </a:t>
            </a:r>
            <a:r>
              <a:rPr lang="en-GB" sz="3100"/>
              <a:t>LAKHS</a:t>
            </a:r>
            <a:r>
              <a:rPr lang="en-GB" sz="3100"/>
              <a:t> PER MONTH</a:t>
            </a:r>
            <a:endParaRPr sz="3100"/>
          </a:p>
          <a:p>
            <a:pPr indent="0" lvl="0" marL="0" rtl="0" algn="l">
              <a:spcBef>
                <a:spcPts val="0"/>
              </a:spcBef>
              <a:spcAft>
                <a:spcPts val="0"/>
              </a:spcAft>
              <a:buNone/>
            </a:pPr>
            <a:r>
              <a:t/>
            </a:r>
            <a:endParaRPr sz="3100"/>
          </a:p>
          <a:p>
            <a:pPr indent="0" lvl="0" marL="0" rtl="0" algn="l">
              <a:spcBef>
                <a:spcPts val="0"/>
              </a:spcBef>
              <a:spcAft>
                <a:spcPts val="0"/>
              </a:spcAft>
              <a:buNone/>
            </a:pPr>
            <a:r>
              <a:rPr lang="en-GB" sz="3100"/>
              <a:t>NOW 5 CRORES PER MONTH</a:t>
            </a:r>
            <a:endParaRPr sz="3100"/>
          </a:p>
          <a:p>
            <a:pPr indent="0" lvl="0" marL="0" rtl="0" algn="l">
              <a:spcBef>
                <a:spcPts val="0"/>
              </a:spcBef>
              <a:spcAft>
                <a:spcPts val="0"/>
              </a:spcAft>
              <a:buNone/>
            </a:pPr>
            <a:r>
              <a:t/>
            </a:r>
            <a:endParaRPr sz="3100"/>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141"/>
          <p:cNvSpPr txBox="1"/>
          <p:nvPr/>
        </p:nvSpPr>
        <p:spPr>
          <a:xfrm>
            <a:off x="900450" y="777575"/>
            <a:ext cx="73431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2600">
                <a:solidFill>
                  <a:schemeClr val="dk1"/>
                </a:solidFill>
                <a:highlight>
                  <a:srgbClr val="FFFFFF"/>
                </a:highlight>
              </a:rPr>
              <a:t>TO BE PART OF EVERY HAPPINESS</a:t>
            </a:r>
            <a:endParaRPr sz="2600">
              <a:solidFill>
                <a:schemeClr val="dk1"/>
              </a:solidFill>
            </a:endParaRPr>
          </a:p>
        </p:txBody>
      </p:sp>
      <p:sp>
        <p:nvSpPr>
          <p:cNvPr id="795" name="Google Shape;795;p141"/>
          <p:cNvSpPr txBox="1"/>
          <p:nvPr/>
        </p:nvSpPr>
        <p:spPr>
          <a:xfrm>
            <a:off x="628900" y="108350"/>
            <a:ext cx="7343100" cy="7233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400"/>
              </a:spcAft>
              <a:buNone/>
            </a:pPr>
            <a:r>
              <a:rPr b="1" lang="en-GB" sz="3500">
                <a:solidFill>
                  <a:srgbClr val="0000FF"/>
                </a:solidFill>
                <a:highlight>
                  <a:srgbClr val="FFFFFF"/>
                </a:highlight>
              </a:rPr>
              <a:t>VISION</a:t>
            </a:r>
            <a:endParaRPr b="1" sz="3500">
              <a:solidFill>
                <a:srgbClr val="0000FF"/>
              </a:solidFill>
            </a:endParaRPr>
          </a:p>
        </p:txBody>
      </p:sp>
      <p:sp>
        <p:nvSpPr>
          <p:cNvPr id="796" name="Google Shape;796;p141"/>
          <p:cNvSpPr txBox="1"/>
          <p:nvPr/>
        </p:nvSpPr>
        <p:spPr>
          <a:xfrm>
            <a:off x="728100" y="1348100"/>
            <a:ext cx="7343100" cy="7233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400"/>
              </a:spcAft>
              <a:buNone/>
            </a:pPr>
            <a:r>
              <a:rPr b="1" lang="en-GB" sz="3500">
                <a:solidFill>
                  <a:srgbClr val="0000FF"/>
                </a:solidFill>
                <a:highlight>
                  <a:srgbClr val="FFFFFF"/>
                </a:highlight>
              </a:rPr>
              <a:t>MISSION</a:t>
            </a:r>
            <a:endParaRPr b="1" sz="3500">
              <a:solidFill>
                <a:srgbClr val="0000FF"/>
              </a:solidFill>
            </a:endParaRPr>
          </a:p>
        </p:txBody>
      </p:sp>
      <p:sp>
        <p:nvSpPr>
          <p:cNvPr id="797" name="Google Shape;797;p141"/>
          <p:cNvSpPr txBox="1"/>
          <p:nvPr/>
        </p:nvSpPr>
        <p:spPr>
          <a:xfrm>
            <a:off x="364275" y="2266950"/>
            <a:ext cx="8381400" cy="2690700"/>
          </a:xfrm>
          <a:prstGeom prst="rect">
            <a:avLst/>
          </a:prstGeom>
          <a:noFill/>
          <a:ln>
            <a:noFill/>
          </a:ln>
        </p:spPr>
        <p:txBody>
          <a:bodyPr anchorCtr="0" anchor="t" bIns="91425" lIns="91425" spcFirstLastPara="1" rIns="91425" wrap="square" tIns="91425">
            <a:spAutoFit/>
          </a:bodyPr>
          <a:lstStyle/>
          <a:p>
            <a:pPr indent="0" lvl="0" marL="0" rtl="0" algn="ctr">
              <a:lnSpc>
                <a:spcPct val="160000"/>
              </a:lnSpc>
              <a:spcBef>
                <a:spcPts val="0"/>
              </a:spcBef>
              <a:spcAft>
                <a:spcPts val="0"/>
              </a:spcAft>
              <a:buClr>
                <a:schemeClr val="dk1"/>
              </a:buClr>
              <a:buSzPts val="1100"/>
              <a:buFont typeface="Arial"/>
              <a:buNone/>
            </a:pPr>
            <a:r>
              <a:rPr lang="en-GB" sz="2200">
                <a:solidFill>
                  <a:schemeClr val="dk1"/>
                </a:solidFill>
                <a:highlight>
                  <a:srgbClr val="FFFFFF"/>
                </a:highlight>
              </a:rPr>
              <a:t>1. WORLD’S LARGEST CAKE SUPPLY CHAIN</a:t>
            </a:r>
            <a:endParaRPr sz="2200">
              <a:solidFill>
                <a:schemeClr val="dk1"/>
              </a:solidFill>
              <a:highlight>
                <a:srgbClr val="FFFFFF"/>
              </a:highlight>
            </a:endParaRPr>
          </a:p>
          <a:p>
            <a:pPr indent="0" lvl="0" marL="0" rtl="0" algn="ctr">
              <a:lnSpc>
                <a:spcPct val="160000"/>
              </a:lnSpc>
              <a:spcBef>
                <a:spcPts val="0"/>
              </a:spcBef>
              <a:spcAft>
                <a:spcPts val="0"/>
              </a:spcAft>
              <a:buClr>
                <a:schemeClr val="dk1"/>
              </a:buClr>
              <a:buSzPts val="1100"/>
              <a:buFont typeface="Arial"/>
              <a:buNone/>
            </a:pPr>
            <a:r>
              <a:rPr lang="en-GB" sz="2200">
                <a:solidFill>
                  <a:schemeClr val="dk1"/>
                </a:solidFill>
                <a:highlight>
                  <a:srgbClr val="FFFFFF"/>
                </a:highlight>
              </a:rPr>
              <a:t>2. STATE OF ART INNOVATION IN CAKE.</a:t>
            </a:r>
            <a:endParaRPr sz="2200">
              <a:solidFill>
                <a:schemeClr val="dk1"/>
              </a:solidFill>
              <a:highlight>
                <a:srgbClr val="FFFFFF"/>
              </a:highlight>
            </a:endParaRPr>
          </a:p>
          <a:p>
            <a:pPr indent="0" lvl="0" marL="0" rtl="0" algn="ctr">
              <a:lnSpc>
                <a:spcPct val="160000"/>
              </a:lnSpc>
              <a:spcBef>
                <a:spcPts val="0"/>
              </a:spcBef>
              <a:spcAft>
                <a:spcPts val="0"/>
              </a:spcAft>
              <a:buClr>
                <a:schemeClr val="dk1"/>
              </a:buClr>
              <a:buSzPts val="1100"/>
              <a:buFont typeface="Arial"/>
              <a:buNone/>
            </a:pPr>
            <a:r>
              <a:rPr lang="en-GB" sz="2200">
                <a:solidFill>
                  <a:schemeClr val="dk1"/>
                </a:solidFill>
                <a:highlight>
                  <a:srgbClr val="FFFFFF"/>
                </a:highlight>
              </a:rPr>
              <a:t>3. WE PROVIDE WORLD’S FINEST CAKE.</a:t>
            </a:r>
            <a:endParaRPr sz="2200">
              <a:solidFill>
                <a:schemeClr val="dk1"/>
              </a:solidFill>
              <a:highlight>
                <a:srgbClr val="FFFFFF"/>
              </a:highlight>
            </a:endParaRPr>
          </a:p>
          <a:p>
            <a:pPr indent="0" lvl="0" marL="0" rtl="0" algn="ctr">
              <a:lnSpc>
                <a:spcPct val="160000"/>
              </a:lnSpc>
              <a:spcBef>
                <a:spcPts val="0"/>
              </a:spcBef>
              <a:spcAft>
                <a:spcPts val="0"/>
              </a:spcAft>
              <a:buClr>
                <a:schemeClr val="dk1"/>
              </a:buClr>
              <a:buSzPts val="1100"/>
              <a:buFont typeface="Arial"/>
              <a:buNone/>
            </a:pPr>
            <a:r>
              <a:rPr lang="en-GB" sz="2200">
                <a:solidFill>
                  <a:schemeClr val="dk1"/>
                </a:solidFill>
                <a:highlight>
                  <a:srgbClr val="FFFFFF"/>
                </a:highlight>
              </a:rPr>
              <a:t>4. WE CARE YOUR PRECIOUS MOMENT.</a:t>
            </a:r>
            <a:endParaRPr sz="2200">
              <a:solidFill>
                <a:schemeClr val="dk1"/>
              </a:solidFill>
              <a:highlight>
                <a:srgbClr val="FFFFFF"/>
              </a:highlight>
            </a:endParaRPr>
          </a:p>
          <a:p>
            <a:pPr indent="0" lvl="0" marL="0" rtl="0" algn="ctr">
              <a:lnSpc>
                <a:spcPct val="160000"/>
              </a:lnSpc>
              <a:spcBef>
                <a:spcPts val="0"/>
              </a:spcBef>
              <a:spcAft>
                <a:spcPts val="0"/>
              </a:spcAft>
              <a:buNone/>
            </a:pPr>
            <a:r>
              <a:rPr lang="en-GB" sz="2200">
                <a:solidFill>
                  <a:schemeClr val="dk1"/>
                </a:solidFill>
                <a:highlight>
                  <a:srgbClr val="FFFFFF"/>
                </a:highlight>
              </a:rPr>
              <a:t>5. OUR EXISTENCE OVER 5000+ PAN INDIA LOCATION</a:t>
            </a:r>
            <a:endParaRPr sz="2200"/>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pic>
        <p:nvPicPr>
          <p:cNvPr id="802" name="Google Shape;802;p142" title="QCeUvQk0e731__Zom1q3wPuYQsH8kvBnMCpv8XOuz4TGqA9xh3dgF4wBu8wT0eFkefPoEJiu9JeEwyDQeJHGb9HExLhzEJamRvo_X8wXN1oXvUVa6D0a6lO7pOd07RZXixrvjpAhOd8vSfJkYCJAkrDpCbypD0COT_dIqiDGsq-yzDLylzX-XoZViIXlK-aY.jpg"/>
          <p:cNvPicPr preferRelativeResize="0"/>
          <p:nvPr/>
        </p:nvPicPr>
        <p:blipFill>
          <a:blip r:embed="rId3">
            <a:alphaModFix/>
          </a:blip>
          <a:stretch>
            <a:fillRect/>
          </a:stretch>
        </p:blipFill>
        <p:spPr>
          <a:xfrm>
            <a:off x="169325" y="152400"/>
            <a:ext cx="4246399" cy="3394100"/>
          </a:xfrm>
          <a:prstGeom prst="rect">
            <a:avLst/>
          </a:prstGeom>
          <a:noFill/>
          <a:ln>
            <a:noFill/>
          </a:ln>
        </p:spPr>
      </p:pic>
      <p:sp>
        <p:nvSpPr>
          <p:cNvPr id="803" name="Google Shape;803;p142"/>
          <p:cNvSpPr txBox="1"/>
          <p:nvPr/>
        </p:nvSpPr>
        <p:spPr>
          <a:xfrm>
            <a:off x="1114800" y="3682300"/>
            <a:ext cx="2131800" cy="415500"/>
          </a:xfrm>
          <a:prstGeom prst="rect">
            <a:avLst/>
          </a:prstGeom>
          <a:noFill/>
          <a:ln>
            <a:noFill/>
          </a:ln>
        </p:spPr>
        <p:txBody>
          <a:bodyPr anchorCtr="0" anchor="t" bIns="91425" lIns="91425" spcFirstLastPara="1" rIns="91425" wrap="square" tIns="91425">
            <a:spAutoFit/>
          </a:bodyPr>
          <a:lstStyle/>
          <a:p>
            <a:pPr indent="0" lvl="0" marL="0" rtl="0" algn="l">
              <a:lnSpc>
                <a:spcPct val="140000"/>
              </a:lnSpc>
              <a:spcBef>
                <a:spcPts val="1200"/>
              </a:spcBef>
              <a:spcAft>
                <a:spcPts val="300"/>
              </a:spcAft>
              <a:buNone/>
            </a:pPr>
            <a:r>
              <a:rPr b="1" lang="en-GB" sz="1500">
                <a:solidFill>
                  <a:srgbClr val="0D0D0D"/>
                </a:solidFill>
                <a:highlight>
                  <a:srgbClr val="FFFFFF"/>
                </a:highlight>
              </a:rPr>
              <a:t>Kainaz Messman</a:t>
            </a:r>
            <a:endParaRPr sz="1800">
              <a:solidFill>
                <a:schemeClr val="dk2"/>
              </a:solidFill>
            </a:endParaRPr>
          </a:p>
        </p:txBody>
      </p:sp>
      <p:pic>
        <p:nvPicPr>
          <p:cNvPr id="804" name="Google Shape;804;p142" title="0dKYjMs6hhvjvGr2efo-IZFP7Kz48Mi3EdoI0logaLHtJ3RppJXtfk5UyNh6mh4GowqBEmvdVB4EhdMTM-mYDhAaAvgidy8KqXbiRGcxOgpMlRTD53x4KVC94iEvtJgCF8eRmm5RJPckxf5ugI_WSuk5XEz92uCNMxG_75o2Sl2UHZ6swh_J3X0lt2t.jpg"/>
          <p:cNvPicPr preferRelativeResize="0"/>
          <p:nvPr/>
        </p:nvPicPr>
        <p:blipFill>
          <a:blip r:embed="rId4">
            <a:alphaModFix/>
          </a:blip>
          <a:stretch>
            <a:fillRect/>
          </a:stretch>
        </p:blipFill>
        <p:spPr>
          <a:xfrm>
            <a:off x="6461850" y="187613"/>
            <a:ext cx="2418950" cy="1617675"/>
          </a:xfrm>
          <a:prstGeom prst="rect">
            <a:avLst/>
          </a:prstGeom>
          <a:noFill/>
          <a:ln>
            <a:noFill/>
          </a:ln>
        </p:spPr>
      </p:pic>
      <p:pic>
        <p:nvPicPr>
          <p:cNvPr id="805" name="Google Shape;805;p142" title="-mGDbXZ_18RezBoMaFCCObeLvIEt-TnqqpWyO_8Cq-TUFBh_NL6tx3tMNQuqD6kAZgetJkMqq-P-8kz_deddUNaL9zB-0YyXSmQAYool_sKVEp8_jtRhWQdyJpwZiOIAnCT9QSKWZTm0Jvg1Vx8STnSSUR9_dA8G1tsFBqPjUI-QpSvbFbmMZO_B9dC.jpg"/>
          <p:cNvPicPr preferRelativeResize="0"/>
          <p:nvPr/>
        </p:nvPicPr>
        <p:blipFill>
          <a:blip r:embed="rId5">
            <a:alphaModFix/>
          </a:blip>
          <a:stretch>
            <a:fillRect/>
          </a:stretch>
        </p:blipFill>
        <p:spPr>
          <a:xfrm>
            <a:off x="4600450" y="229975"/>
            <a:ext cx="1676675" cy="1532950"/>
          </a:xfrm>
          <a:prstGeom prst="rect">
            <a:avLst/>
          </a:prstGeom>
          <a:noFill/>
          <a:ln>
            <a:noFill/>
          </a:ln>
        </p:spPr>
      </p:pic>
      <p:sp>
        <p:nvSpPr>
          <p:cNvPr id="806" name="Google Shape;806;p142"/>
          <p:cNvSpPr txBox="1"/>
          <p:nvPr/>
        </p:nvSpPr>
        <p:spPr>
          <a:xfrm>
            <a:off x="4572000" y="2086950"/>
            <a:ext cx="3737100" cy="2493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GB" sz="1100">
                <a:solidFill>
                  <a:schemeClr val="dk1"/>
                </a:solidFill>
              </a:rPr>
              <a:t>Started in </a:t>
            </a:r>
            <a:r>
              <a:rPr b="1" lang="en-GB" sz="1100">
                <a:solidFill>
                  <a:schemeClr val="dk1"/>
                </a:solidFill>
              </a:rPr>
              <a:t>2004 with one small bakery in Mumbai</a:t>
            </a:r>
            <a:endParaRPr b="1" sz="1100">
              <a:solidFill>
                <a:schemeClr val="dk1"/>
              </a:solidFill>
            </a:endParaRPr>
          </a:p>
          <a:p>
            <a:pPr indent="0" lvl="0" marL="0" rtl="0" algn="l">
              <a:spcBef>
                <a:spcPts val="0"/>
              </a:spcBef>
              <a:spcAft>
                <a:spcPts val="0"/>
              </a:spcAft>
              <a:buClr>
                <a:schemeClr val="dk1"/>
              </a:buClr>
              <a:buSzPts val="1100"/>
              <a:buFont typeface="Arial"/>
              <a:buNone/>
            </a:pPr>
            <a:r>
              <a:rPr lang="en-GB" sz="1100">
                <a:solidFill>
                  <a:schemeClr val="dk1"/>
                </a:solidFill>
              </a:rPr>
              <a:t>Founded by sisters </a:t>
            </a:r>
            <a:r>
              <a:rPr b="1" lang="en-GB" sz="1100">
                <a:solidFill>
                  <a:schemeClr val="dk1"/>
                </a:solidFill>
              </a:rPr>
              <a:t>Kainaz &amp; Tina Messman</a:t>
            </a:r>
            <a:endParaRPr b="1" sz="1100">
              <a:solidFill>
                <a:schemeClr val="dk1"/>
              </a:solidFill>
            </a:endParaRPr>
          </a:p>
          <a:p>
            <a:pPr indent="0" lvl="0" marL="0" rtl="0" algn="l">
              <a:spcBef>
                <a:spcPts val="0"/>
              </a:spcBef>
              <a:spcAft>
                <a:spcPts val="0"/>
              </a:spcAft>
              <a:buClr>
                <a:schemeClr val="dk1"/>
              </a:buClr>
              <a:buSzPts val="1100"/>
              <a:buFont typeface="Arial"/>
              <a:buNone/>
            </a:pPr>
            <a:r>
              <a:rPr lang="en-GB" sz="1100">
                <a:solidFill>
                  <a:schemeClr val="dk1"/>
                </a:solidFill>
              </a:rPr>
              <a:t>Initial funding from family</a:t>
            </a:r>
            <a:endParaRPr sz="1100">
              <a:solidFill>
                <a:schemeClr val="dk1"/>
              </a:solidFill>
            </a:endParaRPr>
          </a:p>
          <a:p>
            <a:pPr indent="0" lvl="0" marL="0" rtl="0" algn="l">
              <a:spcBef>
                <a:spcPts val="0"/>
              </a:spcBef>
              <a:spcAft>
                <a:spcPts val="0"/>
              </a:spcAft>
              <a:buClr>
                <a:schemeClr val="dk1"/>
              </a:buClr>
              <a:buSzPts val="1100"/>
              <a:buFont typeface="Arial"/>
              <a:buNone/>
            </a:pPr>
            <a:r>
              <a:rPr lang="en-GB" sz="1100">
                <a:solidFill>
                  <a:schemeClr val="dk1"/>
                </a:solidFill>
              </a:rPr>
              <a:t>Expanded to </a:t>
            </a:r>
            <a:r>
              <a:rPr b="1" lang="en-GB" sz="1100">
                <a:solidFill>
                  <a:schemeClr val="dk1"/>
                </a:solidFill>
              </a:rPr>
              <a:t>200+ stores across India</a:t>
            </a:r>
            <a:endParaRPr b="1" sz="1100">
              <a:solidFill>
                <a:schemeClr val="dk1"/>
              </a:solidFill>
            </a:endParaRPr>
          </a:p>
          <a:p>
            <a:pPr indent="0" lvl="0" marL="0" rtl="0" algn="l">
              <a:spcBef>
                <a:spcPts val="0"/>
              </a:spcBef>
              <a:spcAft>
                <a:spcPts val="0"/>
              </a:spcAft>
              <a:buNone/>
            </a:pPr>
            <a:r>
              <a:rPr lang="en-GB" sz="1100">
                <a:solidFill>
                  <a:schemeClr val="dk1"/>
                </a:solidFill>
              </a:rPr>
              <a:t>Became a </a:t>
            </a:r>
            <a:r>
              <a:rPr b="1" lang="en-GB" sz="1100">
                <a:solidFill>
                  <a:schemeClr val="dk1"/>
                </a:solidFill>
              </a:rPr>
              <a:t>₹2000+ crore brand</a:t>
            </a:r>
            <a:endParaRPr b="1" sz="1100">
              <a:solidFill>
                <a:schemeClr val="dk1"/>
              </a:solidFill>
            </a:endParaRPr>
          </a:p>
          <a:p>
            <a:pPr indent="0" lvl="0" marL="0" rtl="0" algn="l">
              <a:spcBef>
                <a:spcPts val="0"/>
              </a:spcBef>
              <a:spcAft>
                <a:spcPts val="0"/>
              </a:spcAft>
              <a:buNone/>
            </a:pPr>
            <a:r>
              <a:rPr b="1" lang="en-GB" sz="1100">
                <a:solidFill>
                  <a:schemeClr val="dk1"/>
                </a:solidFill>
              </a:rPr>
              <a:t>Started small bakery → scaled big</a:t>
            </a:r>
            <a:endParaRPr b="1" sz="1100">
              <a:solidFill>
                <a:schemeClr val="dk1"/>
              </a:solidFill>
            </a:endParaRPr>
          </a:p>
          <a:p>
            <a:pPr indent="0" lvl="0" marL="0" rtl="0" algn="l">
              <a:spcBef>
                <a:spcPts val="0"/>
              </a:spcBef>
              <a:spcAft>
                <a:spcPts val="0"/>
              </a:spcAft>
              <a:buNone/>
            </a:pPr>
            <a:r>
              <a:rPr b="1" lang="en-GB" sz="1100">
                <a:solidFill>
                  <a:schemeClr val="dk1"/>
                </a:solidFill>
              </a:rPr>
              <a:t>Focus on cakes &amp; desserts</a:t>
            </a:r>
            <a:endParaRPr b="1" sz="1100">
              <a:solidFill>
                <a:schemeClr val="dk1"/>
              </a:solidFill>
            </a:endParaRPr>
          </a:p>
          <a:p>
            <a:pPr indent="0" lvl="0" marL="0" rtl="0" algn="l">
              <a:spcBef>
                <a:spcPts val="0"/>
              </a:spcBef>
              <a:spcAft>
                <a:spcPts val="0"/>
              </a:spcAft>
              <a:buNone/>
            </a:pPr>
            <a:r>
              <a:rPr b="1" lang="en-GB" sz="1100">
                <a:solidFill>
                  <a:schemeClr val="dk1"/>
                </a:solidFill>
              </a:rPr>
              <a:t>Built strong brand identity</a:t>
            </a:r>
            <a:endParaRPr b="1" sz="1100">
              <a:solidFill>
                <a:schemeClr val="dk1"/>
              </a:solidFill>
            </a:endParaRPr>
          </a:p>
          <a:p>
            <a:pPr indent="0" lvl="0" marL="0" rtl="0" algn="l">
              <a:spcBef>
                <a:spcPts val="0"/>
              </a:spcBef>
              <a:spcAft>
                <a:spcPts val="0"/>
              </a:spcAft>
              <a:buNone/>
            </a:pPr>
            <a:r>
              <a:rPr b="1" lang="en-GB" sz="1100">
                <a:solidFill>
                  <a:schemeClr val="dk1"/>
                </a:solidFill>
              </a:rPr>
              <a:t>Premium branding (not low-cost mass like Kekiz)</a:t>
            </a:r>
            <a:endParaRPr b="1" sz="1100">
              <a:solidFill>
                <a:schemeClr val="dk1"/>
              </a:solidFill>
            </a:endParaRPr>
          </a:p>
          <a:p>
            <a:pPr indent="0" lvl="0" marL="0" rtl="0" algn="l">
              <a:spcBef>
                <a:spcPts val="0"/>
              </a:spcBef>
              <a:spcAft>
                <a:spcPts val="0"/>
              </a:spcAft>
              <a:buNone/>
            </a:pPr>
            <a:r>
              <a:rPr b="1" lang="en-GB" sz="1100">
                <a:solidFill>
                  <a:schemeClr val="dk1"/>
                </a:solidFill>
              </a:rPr>
              <a:t>Strong product quality &amp; brand loyalty</a:t>
            </a:r>
            <a:endParaRPr b="1" sz="1100">
              <a:solidFill>
                <a:schemeClr val="dk1"/>
              </a:solidFill>
            </a:endParaRPr>
          </a:p>
          <a:p>
            <a:pPr indent="0" lvl="0" marL="0" rtl="0" algn="l">
              <a:spcBef>
                <a:spcPts val="0"/>
              </a:spcBef>
              <a:spcAft>
                <a:spcPts val="0"/>
              </a:spcAft>
              <a:buNone/>
            </a:pPr>
            <a:r>
              <a:t/>
            </a:r>
            <a:endParaRPr b="1" sz="1100">
              <a:solidFill>
                <a:schemeClr val="dk1"/>
              </a:solidFill>
            </a:endParaRPr>
          </a:p>
          <a:p>
            <a:pPr indent="0" lvl="0" marL="0" rtl="0" algn="l">
              <a:spcBef>
                <a:spcPts val="0"/>
              </a:spcBef>
              <a:spcAft>
                <a:spcPts val="0"/>
              </a:spcAft>
              <a:buClr>
                <a:schemeClr val="dk1"/>
              </a:buClr>
              <a:buSzPts val="1100"/>
              <a:buFont typeface="Arial"/>
              <a:buNone/>
            </a:pPr>
            <a:r>
              <a:t/>
            </a:r>
            <a:endParaRPr b="1" sz="1100">
              <a:solidFill>
                <a:schemeClr val="dk1"/>
              </a:solidFill>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0" name="Shape 810"/>
        <p:cNvGrpSpPr/>
        <p:nvPr/>
      </p:nvGrpSpPr>
      <p:grpSpPr>
        <a:xfrm>
          <a:off x="0" y="0"/>
          <a:ext cx="0" cy="0"/>
          <a:chOff x="0" y="0"/>
          <a:chExt cx="0" cy="0"/>
        </a:xfrm>
      </p:grpSpPr>
      <p:pic>
        <p:nvPicPr>
          <p:cNvPr id="811" name="Google Shape;811;p143" title="556224347_702705539522409_7801503568016328856_n.jpg"/>
          <p:cNvPicPr preferRelativeResize="0"/>
          <p:nvPr/>
        </p:nvPicPr>
        <p:blipFill>
          <a:blip r:embed="rId3">
            <a:alphaModFix/>
          </a:blip>
          <a:stretch>
            <a:fillRect/>
          </a:stretch>
        </p:blipFill>
        <p:spPr>
          <a:xfrm>
            <a:off x="2632738" y="152400"/>
            <a:ext cx="3878521" cy="4838701"/>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pic>
        <p:nvPicPr>
          <p:cNvPr id="816" name="Google Shape;816;p144" title="Pooja-Dhingra-cover-bio.png"/>
          <p:cNvPicPr preferRelativeResize="0"/>
          <p:nvPr/>
        </p:nvPicPr>
        <p:blipFill>
          <a:blip r:embed="rId3">
            <a:alphaModFix/>
          </a:blip>
          <a:stretch>
            <a:fillRect/>
          </a:stretch>
        </p:blipFill>
        <p:spPr>
          <a:xfrm>
            <a:off x="152400" y="152400"/>
            <a:ext cx="5116525" cy="3241824"/>
          </a:xfrm>
          <a:prstGeom prst="rect">
            <a:avLst/>
          </a:prstGeom>
          <a:noFill/>
          <a:ln>
            <a:noFill/>
          </a:ln>
        </p:spPr>
      </p:pic>
      <p:pic>
        <p:nvPicPr>
          <p:cNvPr id="817" name="Google Shape;817;p144" title="g9mVSQNYn6k0m4OvhX-sYubppbI7g9qZXJwccGtiH62XfFWQxA9wVkvSgZtQytwFFhBZBojjTq_pKWxpmQcYqLEE0SwfaREsWb3rcb7b2UMFJ3K8cPiYzGjAUaqWGLm6HTQDs7vKCopcmUVgLkKOQDk2OYne4N8r8fd3mkH4LzMKfwqjzVETFEzZDl9.jpg"/>
          <p:cNvPicPr preferRelativeResize="0"/>
          <p:nvPr/>
        </p:nvPicPr>
        <p:blipFill>
          <a:blip r:embed="rId4">
            <a:alphaModFix/>
          </a:blip>
          <a:stretch>
            <a:fillRect/>
          </a:stretch>
        </p:blipFill>
        <p:spPr>
          <a:xfrm>
            <a:off x="5421325" y="152400"/>
            <a:ext cx="3570274" cy="1885551"/>
          </a:xfrm>
          <a:prstGeom prst="rect">
            <a:avLst/>
          </a:prstGeom>
          <a:noFill/>
          <a:ln>
            <a:noFill/>
          </a:ln>
        </p:spPr>
      </p:pic>
      <p:sp>
        <p:nvSpPr>
          <p:cNvPr id="818" name="Google Shape;818;p144"/>
          <p:cNvSpPr txBox="1"/>
          <p:nvPr/>
        </p:nvSpPr>
        <p:spPr>
          <a:xfrm>
            <a:off x="5547675" y="2429825"/>
            <a:ext cx="3622500" cy="210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GB" sz="1100">
                <a:solidFill>
                  <a:schemeClr val="dk1"/>
                </a:solidFill>
              </a:rPr>
              <a:t>Started after training in Paris</a:t>
            </a:r>
            <a:endParaRPr sz="1100">
              <a:solidFill>
                <a:schemeClr val="dk1"/>
              </a:solidFill>
            </a:endParaRPr>
          </a:p>
          <a:p>
            <a:pPr indent="0" lvl="0" marL="0" rtl="0" algn="l">
              <a:spcBef>
                <a:spcPts val="0"/>
              </a:spcBef>
              <a:spcAft>
                <a:spcPts val="0"/>
              </a:spcAft>
              <a:buNone/>
            </a:pPr>
            <a:r>
              <a:rPr lang="en-GB" sz="1100">
                <a:solidFill>
                  <a:schemeClr val="dk1"/>
                </a:solidFill>
              </a:rPr>
              <a:t>Introduced </a:t>
            </a:r>
            <a:r>
              <a:rPr b="1" lang="en-GB" sz="1100">
                <a:solidFill>
                  <a:schemeClr val="dk1"/>
                </a:solidFill>
              </a:rPr>
              <a:t>French macarons to India</a:t>
            </a:r>
            <a:endParaRPr b="1" sz="1100">
              <a:solidFill>
                <a:schemeClr val="dk1"/>
              </a:solidFill>
            </a:endParaRPr>
          </a:p>
          <a:p>
            <a:pPr indent="0" lvl="0" marL="0" rtl="0" algn="l">
              <a:lnSpc>
                <a:spcPct val="115000"/>
              </a:lnSpc>
              <a:spcBef>
                <a:spcPts val="1200"/>
              </a:spcBef>
              <a:spcAft>
                <a:spcPts val="0"/>
              </a:spcAft>
              <a:buNone/>
            </a:pPr>
            <a:r>
              <a:rPr b="1" lang="en-GB" sz="1100">
                <a:solidFill>
                  <a:schemeClr val="dk1"/>
                </a:solidFill>
              </a:rPr>
              <a:t>Built:</a:t>
            </a:r>
            <a:endParaRPr b="1" sz="1100">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GB" sz="1100">
                <a:solidFill>
                  <a:schemeClr val="dk1"/>
                </a:solidFill>
              </a:rPr>
              <a:t>Café chain</a:t>
            </a:r>
            <a:endParaRPr b="1"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sz="1100">
                <a:solidFill>
                  <a:schemeClr val="dk1"/>
                </a:solidFill>
              </a:rPr>
              <a:t>Baking academy</a:t>
            </a:r>
            <a:endParaRPr b="1"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sz="1100">
                <a:solidFill>
                  <a:schemeClr val="dk1"/>
                </a:solidFill>
              </a:rPr>
              <a:t>Product line</a:t>
            </a:r>
            <a:endParaRPr b="1" sz="1100">
              <a:solidFill>
                <a:schemeClr val="dk1"/>
              </a:solidFill>
            </a:endParaRPr>
          </a:p>
          <a:p>
            <a:pPr indent="0" lvl="0" marL="0" rtl="0" algn="l">
              <a:spcBef>
                <a:spcPts val="1200"/>
              </a:spcBef>
              <a:spcAft>
                <a:spcPts val="0"/>
              </a:spcAft>
              <a:buNone/>
            </a:pPr>
            <a:r>
              <a:rPr b="1" lang="en-GB" sz="1100">
                <a:solidFill>
                  <a:schemeClr val="dk1"/>
                </a:solidFill>
              </a:rPr>
              <a:t>Premium + niche positioning</a:t>
            </a:r>
            <a:endParaRPr b="1" sz="1100">
              <a:solidFill>
                <a:schemeClr val="dk1"/>
              </a:solidFill>
            </a:endParaRPr>
          </a:p>
          <a:p>
            <a:pPr indent="0" lvl="0" marL="0" rtl="0" algn="l">
              <a:spcBef>
                <a:spcPts val="0"/>
              </a:spcBef>
              <a:spcAft>
                <a:spcPts val="0"/>
              </a:spcAft>
              <a:buNone/>
            </a:pPr>
            <a:r>
              <a:rPr b="1" lang="en-GB" sz="1100">
                <a:solidFill>
                  <a:schemeClr val="dk1"/>
                </a:solidFill>
              </a:rPr>
              <a:t>Not franchise-heavy like Kekiz</a:t>
            </a:r>
            <a:endParaRPr sz="1800">
              <a:solidFill>
                <a:schemeClr val="dk2"/>
              </a:solidFill>
            </a:endParaRPr>
          </a:p>
        </p:txBody>
      </p:sp>
      <p:sp>
        <p:nvSpPr>
          <p:cNvPr id="819" name="Google Shape;819;p144"/>
          <p:cNvSpPr txBox="1"/>
          <p:nvPr/>
        </p:nvSpPr>
        <p:spPr>
          <a:xfrm>
            <a:off x="1622400" y="3512650"/>
            <a:ext cx="1844100" cy="415500"/>
          </a:xfrm>
          <a:prstGeom prst="rect">
            <a:avLst/>
          </a:prstGeom>
          <a:noFill/>
          <a:ln>
            <a:noFill/>
          </a:ln>
        </p:spPr>
        <p:txBody>
          <a:bodyPr anchorCtr="0" anchor="t" bIns="91425" lIns="91425" spcFirstLastPara="1" rIns="91425" wrap="square" tIns="91425">
            <a:spAutoFit/>
          </a:bodyPr>
          <a:lstStyle/>
          <a:p>
            <a:pPr indent="0" lvl="0" marL="0" rtl="0" algn="l">
              <a:lnSpc>
                <a:spcPct val="140000"/>
              </a:lnSpc>
              <a:spcBef>
                <a:spcPts val="1200"/>
              </a:spcBef>
              <a:spcAft>
                <a:spcPts val="300"/>
              </a:spcAft>
              <a:buNone/>
            </a:pPr>
            <a:r>
              <a:rPr b="1" lang="en-GB" sz="1500">
                <a:solidFill>
                  <a:srgbClr val="0D0D0D"/>
                </a:solidFill>
                <a:highlight>
                  <a:srgbClr val="FFFFFF"/>
                </a:highlight>
              </a:rPr>
              <a:t>Pooja Dhingra</a:t>
            </a:r>
            <a:endParaRPr sz="1800">
              <a:solidFill>
                <a:schemeClr val="dk2"/>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pic>
        <p:nvPicPr>
          <p:cNvPr id="824" name="Google Shape;824;p145" title="3r3TKdn7uszUMsC_SMUeK_BadMdSenbdGgn-XYBBW8pjuMwjcIk1BAh_Du3HQQwXqSc7Fcri-CsYxRNcDxZYFxrZuwwafeYJcumY9FKfY-rGpuksKrIY_tkGoCHkIFugVtB2RgO3PxSfBWcpay-bs7MRmMa1D7eHjSRVxJMh_FQALEs6ZDYpAvZIGr1.jpg"/>
          <p:cNvPicPr preferRelativeResize="0"/>
          <p:nvPr/>
        </p:nvPicPr>
        <p:blipFill rotWithShape="1">
          <a:blip r:embed="rId3">
            <a:alphaModFix/>
          </a:blip>
          <a:srcRect b="0" l="29537" r="27555" t="0"/>
          <a:stretch/>
        </p:blipFill>
        <p:spPr>
          <a:xfrm>
            <a:off x="285750" y="169325"/>
            <a:ext cx="2740951" cy="3584050"/>
          </a:xfrm>
          <a:prstGeom prst="rect">
            <a:avLst/>
          </a:prstGeom>
          <a:noFill/>
          <a:ln>
            <a:noFill/>
          </a:ln>
        </p:spPr>
      </p:pic>
      <p:pic>
        <p:nvPicPr>
          <p:cNvPr id="825" name="Google Shape;825;p145" title="cz-yF8032Cy-ncJSXhutjVc-wNvROcO7sJjYlfuvrshrEfdo4cWfaB_wpWDNvSaHlrkRjwvuWDAAffkuzJPPPrHnVDXYzsTeYx7ylWlROtyl60rvx4F9HWExMRGc1aKwJUmNefspX67qM780IPUY3s7oWAL7eKxMRitZALwZzeuRVFf80jxL0VOJKL4.jpg"/>
          <p:cNvPicPr preferRelativeResize="0"/>
          <p:nvPr/>
        </p:nvPicPr>
        <p:blipFill>
          <a:blip r:embed="rId4">
            <a:alphaModFix/>
          </a:blip>
          <a:stretch>
            <a:fillRect/>
          </a:stretch>
        </p:blipFill>
        <p:spPr>
          <a:xfrm>
            <a:off x="2671526" y="152400"/>
            <a:ext cx="2023626" cy="2023626"/>
          </a:xfrm>
          <a:prstGeom prst="rect">
            <a:avLst/>
          </a:prstGeom>
          <a:noFill/>
          <a:ln>
            <a:noFill/>
          </a:ln>
        </p:spPr>
      </p:pic>
      <p:pic>
        <p:nvPicPr>
          <p:cNvPr id="826" name="Google Shape;826;p145" title="PorG1lggdHtegV6h_77_xZ6PYGpwpSNxvAVb2Tuv0Lv6RDff5rj3-8vD3UmYw4fT8fSByHhVkvfGEd12JxwwA3oaZQvNynuL7MFtx1o5RHMlXRsV313TOgvlX1tchsuqE9ESLJX_LiBSMBg3aLn480q0MojUN6s0oU_nAqLViPSevBMnR6ZTg5w6lNh.jpg"/>
          <p:cNvPicPr preferRelativeResize="0"/>
          <p:nvPr/>
        </p:nvPicPr>
        <p:blipFill>
          <a:blip r:embed="rId5">
            <a:alphaModFix/>
          </a:blip>
          <a:stretch>
            <a:fillRect/>
          </a:stretch>
        </p:blipFill>
        <p:spPr>
          <a:xfrm>
            <a:off x="4886875" y="152400"/>
            <a:ext cx="2023625" cy="2023625"/>
          </a:xfrm>
          <a:prstGeom prst="rect">
            <a:avLst/>
          </a:prstGeom>
          <a:noFill/>
          <a:ln>
            <a:noFill/>
          </a:ln>
        </p:spPr>
      </p:pic>
      <p:pic>
        <p:nvPicPr>
          <p:cNvPr id="827" name="Google Shape;827;p145" title="NKF-CbSrTle18ve8SeGk4HXu7XcnZ4SfaEEsPZicGNxeJSr_EdR_sxRU-xEUyMaIkOP3w9WQ45ykzYEvi2re6Q_vxM7nIT3oPeflgKdY8UyXB7abptswazD_cjYGwYopam9mb4Sg5hJ7M_HlrcFw1fniCb1_b9-27gaZbjaewBK6ndPxffP1x6Hpebo.jpg"/>
          <p:cNvPicPr preferRelativeResize="0"/>
          <p:nvPr/>
        </p:nvPicPr>
        <p:blipFill>
          <a:blip r:embed="rId6">
            <a:alphaModFix/>
          </a:blip>
          <a:stretch>
            <a:fillRect/>
          </a:stretch>
        </p:blipFill>
        <p:spPr>
          <a:xfrm>
            <a:off x="7102225" y="152400"/>
            <a:ext cx="1618907" cy="2023625"/>
          </a:xfrm>
          <a:prstGeom prst="rect">
            <a:avLst/>
          </a:prstGeom>
          <a:noFill/>
          <a:ln>
            <a:noFill/>
          </a:ln>
        </p:spPr>
      </p:pic>
      <p:sp>
        <p:nvSpPr>
          <p:cNvPr id="828" name="Google Shape;828;p145"/>
          <p:cNvSpPr txBox="1"/>
          <p:nvPr/>
        </p:nvSpPr>
        <p:spPr>
          <a:xfrm>
            <a:off x="785325" y="3851050"/>
            <a:ext cx="1741800" cy="415500"/>
          </a:xfrm>
          <a:prstGeom prst="rect">
            <a:avLst/>
          </a:prstGeom>
          <a:noFill/>
          <a:ln>
            <a:noFill/>
          </a:ln>
        </p:spPr>
        <p:txBody>
          <a:bodyPr anchorCtr="0" anchor="t" bIns="91425" lIns="91425" spcFirstLastPara="1" rIns="91425" wrap="square" tIns="91425">
            <a:spAutoFit/>
          </a:bodyPr>
          <a:lstStyle/>
          <a:p>
            <a:pPr indent="0" lvl="0" marL="0" rtl="0" algn="l">
              <a:lnSpc>
                <a:spcPct val="140000"/>
              </a:lnSpc>
              <a:spcBef>
                <a:spcPts val="1200"/>
              </a:spcBef>
              <a:spcAft>
                <a:spcPts val="300"/>
              </a:spcAft>
              <a:buNone/>
            </a:pPr>
            <a:r>
              <a:rPr b="1" lang="en-GB" sz="1500">
                <a:solidFill>
                  <a:srgbClr val="0D0D0D"/>
                </a:solidFill>
                <a:highlight>
                  <a:srgbClr val="FFFFFF"/>
                </a:highlight>
              </a:rPr>
              <a:t>Apurva Purohit</a:t>
            </a:r>
            <a:endParaRPr sz="1800">
              <a:solidFill>
                <a:schemeClr val="dk2"/>
              </a:solidFill>
            </a:endParaRPr>
          </a:p>
        </p:txBody>
      </p:sp>
      <p:sp>
        <p:nvSpPr>
          <p:cNvPr id="829" name="Google Shape;829;p145"/>
          <p:cNvSpPr txBox="1"/>
          <p:nvPr/>
        </p:nvSpPr>
        <p:spPr>
          <a:xfrm>
            <a:off x="2671525" y="2394750"/>
            <a:ext cx="4806900" cy="17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dk1"/>
                </a:solidFill>
              </a:rPr>
              <a:t>Built a company selling </a:t>
            </a:r>
            <a:r>
              <a:rPr b="1" lang="en-GB" sz="1100">
                <a:solidFill>
                  <a:schemeClr val="dk1"/>
                </a:solidFill>
              </a:rPr>
              <a:t>traditional homemade foods from rural women</a:t>
            </a:r>
            <a:endParaRPr b="1" sz="1100">
              <a:solidFill>
                <a:schemeClr val="dk1"/>
              </a:solidFill>
            </a:endParaRPr>
          </a:p>
          <a:p>
            <a:pPr indent="0" lvl="0" marL="0" rtl="0" algn="l">
              <a:spcBef>
                <a:spcPts val="0"/>
              </a:spcBef>
              <a:spcAft>
                <a:spcPts val="0"/>
              </a:spcAft>
              <a:buNone/>
            </a:pPr>
            <a:r>
              <a:t/>
            </a:r>
            <a:endParaRPr b="1" sz="1100">
              <a:solidFill>
                <a:schemeClr val="dk1"/>
              </a:solidFill>
            </a:endParaRPr>
          </a:p>
          <a:p>
            <a:pPr indent="0" lvl="0" marL="0" rtl="0" algn="l">
              <a:spcBef>
                <a:spcPts val="0"/>
              </a:spcBef>
              <a:spcAft>
                <a:spcPts val="0"/>
              </a:spcAft>
              <a:buClr>
                <a:schemeClr val="dk1"/>
              </a:buClr>
              <a:buSzPts val="1100"/>
              <a:buFont typeface="Arial"/>
              <a:buNone/>
            </a:pPr>
            <a:r>
              <a:rPr lang="en-GB" sz="1100">
                <a:solidFill>
                  <a:schemeClr val="dk1"/>
                </a:solidFill>
              </a:rPr>
              <a:t>Created a </a:t>
            </a:r>
            <a:r>
              <a:rPr b="1" lang="en-GB" sz="1100">
                <a:solidFill>
                  <a:schemeClr val="dk1"/>
                </a:solidFill>
              </a:rPr>
              <a:t>modern D2C food brand</a:t>
            </a:r>
            <a:endParaRPr b="1" sz="1100">
              <a:solidFill>
                <a:schemeClr val="dk1"/>
              </a:solidFill>
            </a:endParaRPr>
          </a:p>
          <a:p>
            <a:pPr indent="0" lvl="0" marL="0" rtl="0" algn="l">
              <a:spcBef>
                <a:spcPts val="0"/>
              </a:spcBef>
              <a:spcAft>
                <a:spcPts val="0"/>
              </a:spcAft>
              <a:buClr>
                <a:schemeClr val="dk1"/>
              </a:buClr>
              <a:buSzPts val="1100"/>
              <a:buFont typeface="Arial"/>
              <a:buNone/>
            </a:pPr>
            <a:r>
              <a:rPr lang="en-GB" sz="1100">
                <a:solidFill>
                  <a:schemeClr val="dk1"/>
                </a:solidFill>
              </a:rPr>
              <a:t>Connects </a:t>
            </a:r>
            <a:r>
              <a:rPr b="1" lang="en-GB" sz="1100">
                <a:solidFill>
                  <a:schemeClr val="dk1"/>
                </a:solidFill>
              </a:rPr>
              <a:t>home cooks → urban customers</a:t>
            </a:r>
            <a:endParaRPr b="1" sz="1100">
              <a:solidFill>
                <a:schemeClr val="dk1"/>
              </a:solidFill>
            </a:endParaRPr>
          </a:p>
          <a:p>
            <a:pPr indent="-298450" lvl="0" marL="457200" rtl="0" algn="l">
              <a:lnSpc>
                <a:spcPct val="115000"/>
              </a:lnSpc>
              <a:spcBef>
                <a:spcPts val="1200"/>
              </a:spcBef>
              <a:spcAft>
                <a:spcPts val="0"/>
              </a:spcAft>
              <a:buClr>
                <a:schemeClr val="dk1"/>
              </a:buClr>
              <a:buSzPts val="1100"/>
              <a:buChar char="●"/>
            </a:pPr>
            <a:r>
              <a:rPr lang="en-GB" sz="1100">
                <a:solidFill>
                  <a:schemeClr val="dk1"/>
                </a:solidFill>
              </a:rPr>
              <a:t>Distribution-driven model</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GB" sz="1100">
                <a:solidFill>
                  <a:schemeClr val="dk1"/>
                </a:solidFill>
              </a:rPr>
              <a:t>Uses network of producers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GB" sz="1100">
                <a:solidFill>
                  <a:schemeClr val="dk1"/>
                </a:solidFill>
              </a:rPr>
              <a:t>Focus on authenticity &amp; storytelling</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GB" sz="1100">
                <a:solidFill>
                  <a:schemeClr val="dk1"/>
                </a:solidFill>
              </a:rPr>
              <a:t>More premium + ethical branding</a:t>
            </a:r>
            <a:endParaRPr b="1" sz="1100">
              <a:solidFill>
                <a:schemeClr val="dk1"/>
              </a:solidFill>
            </a:endParaRPr>
          </a:p>
        </p:txBody>
      </p:sp>
      <p:sp>
        <p:nvSpPr>
          <p:cNvPr id="830" name="Google Shape;830;p145"/>
          <p:cNvSpPr txBox="1"/>
          <p:nvPr/>
        </p:nvSpPr>
        <p:spPr>
          <a:xfrm>
            <a:off x="5395400" y="2971225"/>
            <a:ext cx="3656700" cy="20256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600"/>
              </a:spcBef>
              <a:spcAft>
                <a:spcPts val="0"/>
              </a:spcAft>
              <a:buClr>
                <a:srgbClr val="0D0D0D"/>
              </a:buClr>
              <a:buSzPts val="1200"/>
              <a:buChar char="●"/>
            </a:pPr>
            <a:r>
              <a:rPr lang="en-GB" sz="1200">
                <a:solidFill>
                  <a:srgbClr val="0D0D0D"/>
                </a:solidFill>
                <a:highlight>
                  <a:srgbClr val="FFFFFF"/>
                </a:highlight>
              </a:rPr>
              <a:t>Education: B.Sc. Physics, Stella Maris College; PGDM, IIM Bangalore</a:t>
            </a:r>
            <a:endParaRPr sz="1200">
              <a:solidFill>
                <a:srgbClr val="0D0D0D"/>
              </a:solidFill>
              <a:highlight>
                <a:srgbClr val="FFFFFF"/>
              </a:highlight>
            </a:endParaRPr>
          </a:p>
          <a:p>
            <a:pPr indent="-304800" lvl="0" marL="457200" rtl="0" algn="l">
              <a:lnSpc>
                <a:spcPct val="115000"/>
              </a:lnSpc>
              <a:spcBef>
                <a:spcPts val="0"/>
              </a:spcBef>
              <a:spcAft>
                <a:spcPts val="0"/>
              </a:spcAft>
              <a:buClr>
                <a:srgbClr val="0D0D0D"/>
              </a:buClr>
              <a:buSzPts val="1200"/>
              <a:buChar char="●"/>
            </a:pPr>
            <a:r>
              <a:rPr lang="en-GB" sz="1200">
                <a:solidFill>
                  <a:srgbClr val="0D0D0D"/>
                </a:solidFill>
                <a:highlight>
                  <a:srgbClr val="FFFFFF"/>
                </a:highlight>
              </a:rPr>
              <a:t>Co-founder: Aazol Ventures Pvt. Ltd.</a:t>
            </a:r>
            <a:endParaRPr sz="1200">
              <a:solidFill>
                <a:srgbClr val="0D0D0D"/>
              </a:solidFill>
              <a:highlight>
                <a:srgbClr val="FFFFFF"/>
              </a:highlight>
            </a:endParaRPr>
          </a:p>
          <a:p>
            <a:pPr indent="-304800" lvl="0" marL="457200" rtl="0" algn="l">
              <a:lnSpc>
                <a:spcPct val="115000"/>
              </a:lnSpc>
              <a:spcBef>
                <a:spcPts val="0"/>
              </a:spcBef>
              <a:spcAft>
                <a:spcPts val="0"/>
              </a:spcAft>
              <a:buClr>
                <a:srgbClr val="0D0D0D"/>
              </a:buClr>
              <a:buSzPts val="1200"/>
              <a:buChar char="●"/>
            </a:pPr>
            <a:r>
              <a:rPr lang="en-GB" sz="1200">
                <a:solidFill>
                  <a:srgbClr val="0D0D0D"/>
                </a:solidFill>
                <a:highlight>
                  <a:srgbClr val="FFFFFF"/>
                </a:highlight>
              </a:rPr>
              <a:t>Notable roles: President, Jagran Prakashan; CEO, Radio City; COO, Times Television</a:t>
            </a:r>
            <a:endParaRPr sz="1200">
              <a:solidFill>
                <a:srgbClr val="0D0D0D"/>
              </a:solidFill>
              <a:highlight>
                <a:srgbClr val="FFFFFF"/>
              </a:highlight>
            </a:endParaRPr>
          </a:p>
          <a:p>
            <a:pPr indent="-304800" lvl="0" marL="457200" rtl="0" algn="l">
              <a:lnSpc>
                <a:spcPct val="115000"/>
              </a:lnSpc>
              <a:spcBef>
                <a:spcPts val="0"/>
              </a:spcBef>
              <a:spcAft>
                <a:spcPts val="0"/>
              </a:spcAft>
              <a:buClr>
                <a:srgbClr val="0D0D0D"/>
              </a:buClr>
              <a:buSzPts val="1200"/>
              <a:buChar char="●"/>
            </a:pPr>
            <a:r>
              <a:rPr lang="en-GB" sz="1200">
                <a:solidFill>
                  <a:srgbClr val="0D0D0D"/>
                </a:solidFill>
                <a:highlight>
                  <a:srgbClr val="FFFFFF"/>
                </a:highlight>
              </a:rPr>
              <a:t>Books: </a:t>
            </a:r>
            <a:r>
              <a:rPr i="1" lang="en-GB" sz="1200">
                <a:solidFill>
                  <a:srgbClr val="0D0D0D"/>
                </a:solidFill>
                <a:highlight>
                  <a:srgbClr val="FFFFFF"/>
                </a:highlight>
              </a:rPr>
              <a:t>Lady, You’re Not a Man!</a:t>
            </a:r>
            <a:r>
              <a:rPr lang="en-GB" sz="1200">
                <a:solidFill>
                  <a:srgbClr val="0D0D0D"/>
                </a:solidFill>
                <a:highlight>
                  <a:srgbClr val="FFFFFF"/>
                </a:highlight>
              </a:rPr>
              <a:t> and </a:t>
            </a:r>
            <a:r>
              <a:rPr i="1" lang="en-GB" sz="1200">
                <a:solidFill>
                  <a:srgbClr val="0D0D0D"/>
                </a:solidFill>
                <a:highlight>
                  <a:srgbClr val="FFFFFF"/>
                </a:highlight>
              </a:rPr>
              <a:t>Lady, You’re the Boss!</a:t>
            </a:r>
            <a:endParaRPr i="1" sz="1200">
              <a:solidFill>
                <a:srgbClr val="0D0D0D"/>
              </a:solidFill>
              <a:highlight>
                <a:srgbClr val="FFFFFF"/>
              </a:highlight>
            </a:endParaRPr>
          </a:p>
          <a:p>
            <a:pPr indent="0" lvl="0" marL="0" rtl="0" algn="l">
              <a:spcBef>
                <a:spcPts val="600"/>
              </a:spcBef>
              <a:spcAft>
                <a:spcPts val="0"/>
              </a:spcAft>
              <a:buNone/>
            </a:pPr>
            <a:r>
              <a:t/>
            </a:r>
            <a:endParaRPr sz="1800">
              <a:solidFill>
                <a:schemeClr val="dk2"/>
              </a:solidFill>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pic>
        <p:nvPicPr>
          <p:cNvPr id="835" name="Google Shape;835;p146" title="r3slw4YbbtGdnRV-7dUvrHAu4515hZapQzICYmPoNZ58IfbqrdXWw-kSz9yw4DtKW8V6v7_L_tn1-fnssZdtauubIOptfwSiol6xgWWa6ZjXR99iTetCsRvddFyzAYht72eAjuLREELnQ78N8ZPllJNgDe5zH031V3BCw7VtHwoZwaJPbvqdfmEFQWo.jpg"/>
          <p:cNvPicPr preferRelativeResize="0"/>
          <p:nvPr/>
        </p:nvPicPr>
        <p:blipFill>
          <a:blip r:embed="rId3">
            <a:alphaModFix/>
          </a:blip>
          <a:stretch>
            <a:fillRect/>
          </a:stretch>
        </p:blipFill>
        <p:spPr>
          <a:xfrm>
            <a:off x="4567975" y="152400"/>
            <a:ext cx="3219051" cy="3219051"/>
          </a:xfrm>
          <a:prstGeom prst="rect">
            <a:avLst/>
          </a:prstGeom>
          <a:noFill/>
          <a:ln>
            <a:noFill/>
          </a:ln>
        </p:spPr>
      </p:pic>
      <p:pic>
        <p:nvPicPr>
          <p:cNvPr id="836" name="Google Shape;836;p146" title="Screenshot 2026-04-18 062012.png"/>
          <p:cNvPicPr preferRelativeResize="0"/>
          <p:nvPr/>
        </p:nvPicPr>
        <p:blipFill>
          <a:blip r:embed="rId4">
            <a:alphaModFix/>
          </a:blip>
          <a:stretch>
            <a:fillRect/>
          </a:stretch>
        </p:blipFill>
        <p:spPr>
          <a:xfrm>
            <a:off x="336525" y="152400"/>
            <a:ext cx="4009874" cy="3219038"/>
          </a:xfrm>
          <a:prstGeom prst="rect">
            <a:avLst/>
          </a:prstGeom>
          <a:noFill/>
          <a:ln>
            <a:noFill/>
          </a:ln>
        </p:spPr>
      </p:pic>
      <p:sp>
        <p:nvSpPr>
          <p:cNvPr id="837" name="Google Shape;837;p146"/>
          <p:cNvSpPr txBox="1"/>
          <p:nvPr/>
        </p:nvSpPr>
        <p:spPr>
          <a:xfrm>
            <a:off x="152400" y="3440738"/>
            <a:ext cx="5820300" cy="415500"/>
          </a:xfrm>
          <a:prstGeom prst="rect">
            <a:avLst/>
          </a:prstGeom>
          <a:noFill/>
          <a:ln>
            <a:noFill/>
          </a:ln>
        </p:spPr>
        <p:txBody>
          <a:bodyPr anchorCtr="0" anchor="t" bIns="91425" lIns="91425" spcFirstLastPara="1" rIns="91425" wrap="square" tIns="91425">
            <a:spAutoFit/>
          </a:bodyPr>
          <a:lstStyle/>
          <a:p>
            <a:pPr indent="0" lvl="0" marL="0" rtl="0" algn="l">
              <a:lnSpc>
                <a:spcPct val="140000"/>
              </a:lnSpc>
              <a:spcBef>
                <a:spcPts val="0"/>
              </a:spcBef>
              <a:spcAft>
                <a:spcPts val="0"/>
              </a:spcAft>
              <a:buNone/>
            </a:pPr>
            <a:r>
              <a:rPr b="1" lang="en-GB" sz="1500">
                <a:solidFill>
                  <a:srgbClr val="0F0F0F"/>
                </a:solidFill>
                <a:highlight>
                  <a:srgbClr val="FFFFFF"/>
                </a:highlight>
                <a:latin typeface="Roboto"/>
                <a:ea typeface="Roboto"/>
                <a:cs typeface="Roboto"/>
                <a:sym typeface="Roboto"/>
              </a:rPr>
              <a:t> Pooja Sharma | Profitable Agriculture | Kshitiz Self-Help Group</a:t>
            </a:r>
            <a:endParaRPr sz="1800">
              <a:solidFill>
                <a:schemeClr val="dk2"/>
              </a:solidFill>
            </a:endParaRPr>
          </a:p>
        </p:txBody>
      </p:sp>
      <p:sp>
        <p:nvSpPr>
          <p:cNvPr id="838" name="Google Shape;838;p146"/>
          <p:cNvSpPr txBox="1"/>
          <p:nvPr/>
        </p:nvSpPr>
        <p:spPr>
          <a:xfrm>
            <a:off x="336525" y="3742025"/>
            <a:ext cx="81741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rgbClr val="202122"/>
                </a:solidFill>
                <a:highlight>
                  <a:srgbClr val="FFFFFF"/>
                </a:highlight>
              </a:rPr>
              <a:t>She is the first woman in her village to work outside the home. She set up a self-help group that employs 150 women in a bakery, and has received awards in recognition of her achievements, including the </a:t>
            </a:r>
            <a:r>
              <a:rPr lang="en-GB" sz="1200">
                <a:solidFill>
                  <a:srgbClr val="3366CC"/>
                </a:solidFill>
                <a:highlight>
                  <a:srgbClr val="FFFFFF"/>
                </a:highlight>
                <a:uFill>
                  <a:noFill/>
                </a:uFill>
                <a:hlinkClick r:id="rId5">
                  <a:extLst>
                    <a:ext uri="{A12FA001-AC4F-418D-AE19-62706E023703}">
                      <ahyp:hlinkClr val="tx"/>
                    </a:ext>
                  </a:extLst>
                </a:hlinkClick>
              </a:rPr>
              <a:t>Nari Shakti Puraskar</a:t>
            </a:r>
            <a:r>
              <a:rPr lang="en-GB" sz="1200">
                <a:solidFill>
                  <a:srgbClr val="202122"/>
                </a:solidFill>
                <a:highlight>
                  <a:srgbClr val="FFFFFF"/>
                </a:highlight>
              </a:rPr>
              <a:t>, India's highest civilian honour for women.</a:t>
            </a:r>
            <a:endParaRPr sz="1200">
              <a:solidFill>
                <a:srgbClr val="202122"/>
              </a:solidFill>
              <a:highlight>
                <a:srgbClr val="FFFFFF"/>
              </a:highlight>
            </a:endParaRPr>
          </a:p>
          <a:p>
            <a:pPr indent="0" lvl="0" marL="0" rtl="0" algn="l">
              <a:spcBef>
                <a:spcPts val="0"/>
              </a:spcBef>
              <a:spcAft>
                <a:spcPts val="0"/>
              </a:spcAft>
              <a:buNone/>
            </a:pPr>
            <a:r>
              <a:t/>
            </a:r>
            <a:endParaRPr sz="1200">
              <a:solidFill>
                <a:srgbClr val="202122"/>
              </a:solidFill>
              <a:highlight>
                <a:srgbClr val="FFFFFF"/>
              </a:highlight>
            </a:endParaRPr>
          </a:p>
          <a:p>
            <a:pPr indent="0" lvl="0" marL="0" rtl="0" algn="l">
              <a:spcBef>
                <a:spcPts val="0"/>
              </a:spcBef>
              <a:spcAft>
                <a:spcPts val="0"/>
              </a:spcAft>
              <a:buNone/>
            </a:pPr>
            <a:r>
              <a:rPr lang="en-GB" sz="1200">
                <a:solidFill>
                  <a:srgbClr val="202122"/>
                </a:solidFill>
                <a:highlight>
                  <a:srgbClr val="FFFFFF"/>
                </a:highlight>
              </a:rPr>
              <a:t>She went to school until the education offered became co-educational, and her parents made her leave school rather than have her educated with boys</a:t>
            </a:r>
            <a:endParaRPr sz="1200">
              <a:solidFill>
                <a:srgbClr val="202122"/>
              </a:solidFill>
              <a:highlight>
                <a:srgbClr val="FFFFFF"/>
              </a:highlight>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pic>
        <p:nvPicPr>
          <p:cNvPr id="843" name="Google Shape;843;p147" title="QHZnYZiLLHsNPVHIa9qknEZZZp0W-2UCSh2LtKykqNKeF7jmDF-L2azIpLDmyoYM_HDgRV_B48cqXiX6FfAJ1IopLf7ugnyYEH_MmmTxzQHnaPEl7BFW4GXB2057Xe1lcEn4gfDgT_HD9HzkTPQjyysFCvXFruLS5j19gPEbjhs1p-Xw3pPy-VMxEFg.jpg"/>
          <p:cNvPicPr preferRelativeResize="0"/>
          <p:nvPr/>
        </p:nvPicPr>
        <p:blipFill>
          <a:blip r:embed="rId3">
            <a:alphaModFix/>
          </a:blip>
          <a:stretch>
            <a:fillRect/>
          </a:stretch>
        </p:blipFill>
        <p:spPr>
          <a:xfrm>
            <a:off x="0" y="680175"/>
            <a:ext cx="2419350" cy="2419350"/>
          </a:xfrm>
          <a:prstGeom prst="rect">
            <a:avLst/>
          </a:prstGeom>
          <a:noFill/>
          <a:ln>
            <a:noFill/>
          </a:ln>
        </p:spPr>
      </p:pic>
      <p:pic>
        <p:nvPicPr>
          <p:cNvPr id="844" name="Google Shape;844;p147" title="5HtXsJ4mLYoTKh0ej31sixNIr92VdtWXqI58_2fkNQBtKMr3sjJmjFOTDhISknx6a_EUQbM9cxYrYQFYwsETuho8CVp1uPxQQKpopyRKkfJQJS3jvETn__FQ6yKCNsdJeopO9gezgiFH5P9df3PxvUoQbR0tXGKkD0oj7tOxQg1Aphbb-2ms-HARwd1.jpg"/>
          <p:cNvPicPr preferRelativeResize="0"/>
          <p:nvPr/>
        </p:nvPicPr>
        <p:blipFill>
          <a:blip r:embed="rId4">
            <a:alphaModFix/>
          </a:blip>
          <a:stretch>
            <a:fillRect/>
          </a:stretch>
        </p:blipFill>
        <p:spPr>
          <a:xfrm>
            <a:off x="2419350" y="680175"/>
            <a:ext cx="1612519" cy="2419348"/>
          </a:xfrm>
          <a:prstGeom prst="rect">
            <a:avLst/>
          </a:prstGeom>
          <a:noFill/>
          <a:ln>
            <a:noFill/>
          </a:ln>
        </p:spPr>
      </p:pic>
      <p:sp>
        <p:nvSpPr>
          <p:cNvPr id="845" name="Google Shape;845;p147"/>
          <p:cNvSpPr txBox="1"/>
          <p:nvPr/>
        </p:nvSpPr>
        <p:spPr>
          <a:xfrm>
            <a:off x="319575" y="203175"/>
            <a:ext cx="48051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900">
                <a:solidFill>
                  <a:schemeClr val="dk1"/>
                </a:solidFill>
              </a:rPr>
              <a:t>Started in </a:t>
            </a:r>
            <a:r>
              <a:rPr b="1" lang="en-GB" sz="1900">
                <a:solidFill>
                  <a:schemeClr val="dk1"/>
                </a:solidFill>
              </a:rPr>
              <a:t>1959 by 7 women with ₹80</a:t>
            </a:r>
            <a:endParaRPr sz="2600">
              <a:solidFill>
                <a:schemeClr val="dk2"/>
              </a:solidFill>
            </a:endParaRPr>
          </a:p>
        </p:txBody>
      </p:sp>
      <p:sp>
        <p:nvSpPr>
          <p:cNvPr id="846" name="Google Shape;846;p147"/>
          <p:cNvSpPr txBox="1"/>
          <p:nvPr/>
        </p:nvSpPr>
        <p:spPr>
          <a:xfrm>
            <a:off x="494388" y="4137000"/>
            <a:ext cx="3758100" cy="10065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600"/>
              </a:spcBef>
              <a:spcAft>
                <a:spcPts val="0"/>
              </a:spcAft>
              <a:buClr>
                <a:srgbClr val="0D0D0D"/>
              </a:buClr>
              <a:buSzPts val="1200"/>
              <a:buChar char="●"/>
            </a:pPr>
            <a:r>
              <a:rPr lang="en-GB" sz="1200">
                <a:solidFill>
                  <a:srgbClr val="0D0D0D"/>
                </a:solidFill>
                <a:highlight>
                  <a:srgbClr val="FFFFFF"/>
                </a:highlight>
              </a:rPr>
              <a:t>Founded: 1959, Mumbai, India</a:t>
            </a:r>
            <a:endParaRPr sz="1200">
              <a:solidFill>
                <a:srgbClr val="0D0D0D"/>
              </a:solidFill>
              <a:highlight>
                <a:srgbClr val="FFFFFF"/>
              </a:highlight>
            </a:endParaRPr>
          </a:p>
          <a:p>
            <a:pPr indent="-304800" lvl="0" marL="457200" rtl="0" algn="l">
              <a:lnSpc>
                <a:spcPct val="115000"/>
              </a:lnSpc>
              <a:spcBef>
                <a:spcPts val="0"/>
              </a:spcBef>
              <a:spcAft>
                <a:spcPts val="0"/>
              </a:spcAft>
              <a:buClr>
                <a:srgbClr val="0D0D0D"/>
              </a:buClr>
              <a:buSzPts val="1200"/>
              <a:buChar char="●"/>
            </a:pPr>
            <a:r>
              <a:rPr lang="en-GB" sz="1200">
                <a:solidFill>
                  <a:srgbClr val="0D0D0D"/>
                </a:solidFill>
                <a:highlight>
                  <a:srgbClr val="FFFFFF"/>
                </a:highlight>
              </a:rPr>
              <a:t>Full name: Shri Mahila Griha Udyog Lijjat Papad</a:t>
            </a:r>
            <a:endParaRPr sz="1200">
              <a:solidFill>
                <a:srgbClr val="0D0D0D"/>
              </a:solidFill>
              <a:highlight>
                <a:srgbClr val="FFFFFF"/>
              </a:highlight>
            </a:endParaRPr>
          </a:p>
          <a:p>
            <a:pPr indent="-304800" lvl="0" marL="457200" rtl="0" algn="l">
              <a:lnSpc>
                <a:spcPct val="115000"/>
              </a:lnSpc>
              <a:spcBef>
                <a:spcPts val="0"/>
              </a:spcBef>
              <a:spcAft>
                <a:spcPts val="0"/>
              </a:spcAft>
              <a:buClr>
                <a:srgbClr val="0D0D0D"/>
              </a:buClr>
              <a:buSzPts val="1200"/>
              <a:buChar char="●"/>
            </a:pPr>
            <a:r>
              <a:rPr lang="en-GB" sz="1200">
                <a:solidFill>
                  <a:srgbClr val="0D0D0D"/>
                </a:solidFill>
                <a:highlight>
                  <a:srgbClr val="FFFFFF"/>
                </a:highlight>
              </a:rPr>
              <a:t>Founders: Seven Gujarati housewives</a:t>
            </a:r>
            <a:endParaRPr sz="1800">
              <a:solidFill>
                <a:schemeClr val="dk2"/>
              </a:solidFill>
            </a:endParaRPr>
          </a:p>
        </p:txBody>
      </p:sp>
      <p:sp>
        <p:nvSpPr>
          <p:cNvPr id="847" name="Google Shape;847;p147"/>
          <p:cNvSpPr txBox="1"/>
          <p:nvPr/>
        </p:nvSpPr>
        <p:spPr>
          <a:xfrm>
            <a:off x="535800" y="3099525"/>
            <a:ext cx="42843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rgbClr val="0A0A0A"/>
                </a:solidFill>
                <a:highlight>
                  <a:srgbClr val="FFFFFF"/>
                </a:highlight>
              </a:rPr>
              <a:t>The co-operative was started by seven women: </a:t>
            </a:r>
            <a:r>
              <a:rPr b="1" lang="en-GB" sz="1200">
                <a:solidFill>
                  <a:srgbClr val="0A0A0A"/>
                </a:solidFill>
                <a:highlight>
                  <a:srgbClr val="FFFFFF"/>
                </a:highlight>
              </a:rPr>
              <a:t>Jaswantiben Jamnadas Popat</a:t>
            </a:r>
            <a:r>
              <a:rPr lang="en-GB" sz="1200">
                <a:solidFill>
                  <a:srgbClr val="0A0A0A"/>
                </a:solidFill>
                <a:highlight>
                  <a:srgbClr val="FFFFFF"/>
                </a:highlight>
              </a:rPr>
              <a:t>, Parvatiben Ramdas Thodani, Ujamben Narandas Kundalia, Bhanuben. N. Tanna, Laguben Amritlar Gokani, Jayaben V. Vithalani, and Diwaliben Keshavlal Shah</a:t>
            </a:r>
            <a:endParaRPr sz="1800">
              <a:solidFill>
                <a:schemeClr val="dk2"/>
              </a:solidFill>
            </a:endParaRPr>
          </a:p>
        </p:txBody>
      </p:sp>
      <p:pic>
        <p:nvPicPr>
          <p:cNvPr id="848" name="Google Shape;848;p147" title="538279308_748494738027748_2657576770527928723_n.jpg"/>
          <p:cNvPicPr preferRelativeResize="0"/>
          <p:nvPr/>
        </p:nvPicPr>
        <p:blipFill>
          <a:blip r:embed="rId5">
            <a:alphaModFix/>
          </a:blip>
          <a:stretch>
            <a:fillRect/>
          </a:stretch>
        </p:blipFill>
        <p:spPr>
          <a:xfrm>
            <a:off x="5738800" y="203175"/>
            <a:ext cx="2991974" cy="3739974"/>
          </a:xfrm>
          <a:prstGeom prst="rect">
            <a:avLst/>
          </a:prstGeom>
          <a:noFill/>
          <a:ln>
            <a:noFill/>
          </a:ln>
        </p:spPr>
      </p:pic>
      <p:sp>
        <p:nvSpPr>
          <p:cNvPr id="849" name="Google Shape;849;p147"/>
          <p:cNvSpPr txBox="1"/>
          <p:nvPr/>
        </p:nvSpPr>
        <p:spPr>
          <a:xfrm>
            <a:off x="4572000" y="4137000"/>
            <a:ext cx="4417800" cy="7941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600"/>
              </a:spcBef>
              <a:spcAft>
                <a:spcPts val="0"/>
              </a:spcAft>
              <a:buClr>
                <a:srgbClr val="0D0D0D"/>
              </a:buClr>
              <a:buSzPts val="1200"/>
              <a:buChar char="●"/>
            </a:pPr>
            <a:r>
              <a:rPr lang="en-GB" sz="1200">
                <a:solidFill>
                  <a:srgbClr val="0D0D0D"/>
                </a:solidFill>
                <a:highlight>
                  <a:srgbClr val="FFFFFF"/>
                </a:highlight>
              </a:rPr>
              <a:t>Membership: Over 45,000 women (approximate)</a:t>
            </a:r>
            <a:endParaRPr sz="1200">
              <a:solidFill>
                <a:srgbClr val="0D0D0D"/>
              </a:solidFill>
              <a:highlight>
                <a:srgbClr val="FFFFFF"/>
              </a:highlight>
            </a:endParaRPr>
          </a:p>
          <a:p>
            <a:pPr indent="-304800" lvl="0" marL="457200" rtl="0" algn="l">
              <a:lnSpc>
                <a:spcPct val="115000"/>
              </a:lnSpc>
              <a:spcBef>
                <a:spcPts val="0"/>
              </a:spcBef>
              <a:spcAft>
                <a:spcPts val="0"/>
              </a:spcAft>
              <a:buClr>
                <a:srgbClr val="0D0D0D"/>
              </a:buClr>
              <a:buSzPts val="1200"/>
              <a:buChar char="●"/>
            </a:pPr>
            <a:r>
              <a:rPr lang="en-GB" sz="1200">
                <a:solidFill>
                  <a:srgbClr val="0D0D0D"/>
                </a:solidFill>
                <a:highlight>
                  <a:srgbClr val="FFFFFF"/>
                </a:highlight>
              </a:rPr>
              <a:t>Primary product: Papad (papadam) and related food items</a:t>
            </a:r>
            <a:endParaRPr sz="1800">
              <a:solidFill>
                <a:schemeClr val="dk2"/>
              </a:solidFill>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pic>
        <p:nvPicPr>
          <p:cNvPr id="854" name="Google Shape;854;p148" title="shutterstock_437849434-e1552875153732-1.jpg"/>
          <p:cNvPicPr preferRelativeResize="0"/>
          <p:nvPr/>
        </p:nvPicPr>
        <p:blipFill>
          <a:blip r:embed="rId3">
            <a:alphaModFix/>
          </a:blip>
          <a:stretch>
            <a:fillRect/>
          </a:stretch>
        </p:blipFill>
        <p:spPr>
          <a:xfrm>
            <a:off x="76200" y="323850"/>
            <a:ext cx="8991600" cy="4495800"/>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pic>
        <p:nvPicPr>
          <p:cNvPr id="859" name="Google Shape;859;p149"/>
          <p:cNvPicPr preferRelativeResize="0"/>
          <p:nvPr/>
        </p:nvPicPr>
        <p:blipFill>
          <a:blip r:embed="rId3">
            <a:alphaModFix/>
          </a:blip>
          <a:stretch>
            <a:fillRect/>
          </a:stretch>
        </p:blipFill>
        <p:spPr>
          <a:xfrm>
            <a:off x="2766675" y="589600"/>
            <a:ext cx="3853053" cy="3964276"/>
          </a:xfrm>
          <a:prstGeom prst="rect">
            <a:avLst/>
          </a:prstGeom>
          <a:noFill/>
          <a:ln>
            <a:noFill/>
          </a:ln>
        </p:spPr>
      </p:pic>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pic>
        <p:nvPicPr>
          <p:cNvPr id="864" name="Google Shape;864;p150" title="5f6b05d210888b49bd80757a180b3a02.jpg"/>
          <p:cNvPicPr preferRelativeResize="0"/>
          <p:nvPr/>
        </p:nvPicPr>
        <p:blipFill>
          <a:blip r:embed="rId3">
            <a:alphaModFix/>
          </a:blip>
          <a:stretch>
            <a:fillRect/>
          </a:stretch>
        </p:blipFill>
        <p:spPr>
          <a:xfrm>
            <a:off x="2818325" y="152400"/>
            <a:ext cx="3507341" cy="4838699"/>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pic>
        <p:nvPicPr>
          <p:cNvPr id="869" name="Google Shape;869;p151"/>
          <p:cNvPicPr preferRelativeResize="0"/>
          <p:nvPr/>
        </p:nvPicPr>
        <p:blipFill>
          <a:blip r:embed="rId3">
            <a:alphaModFix/>
          </a:blip>
          <a:stretch>
            <a:fillRect/>
          </a:stretch>
        </p:blipFill>
        <p:spPr>
          <a:xfrm>
            <a:off x="3362325" y="89275"/>
            <a:ext cx="2419350" cy="4838700"/>
          </a:xfrm>
          <a:prstGeom prst="rect">
            <a:avLst/>
          </a:prstGeom>
          <a:noFill/>
          <a:ln>
            <a:noFill/>
          </a:ln>
        </p:spPr>
      </p:pic>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152"/>
          <p:cNvSpPr txBox="1"/>
          <p:nvPr/>
        </p:nvSpPr>
        <p:spPr>
          <a:xfrm>
            <a:off x="687750" y="2171550"/>
            <a:ext cx="77685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4000">
                <a:solidFill>
                  <a:srgbClr val="0000FF"/>
                </a:solidFill>
              </a:rPr>
              <a:t>COSTING AND CERTIFICATES </a:t>
            </a:r>
            <a:endParaRPr b="1" sz="4000">
              <a:solidFill>
                <a:srgbClr val="0000FF"/>
              </a:solidFill>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pic>
        <p:nvPicPr>
          <p:cNvPr id="879" name="Google Shape;879;p153"/>
          <p:cNvPicPr preferRelativeResize="0"/>
          <p:nvPr/>
        </p:nvPicPr>
        <p:blipFill rotWithShape="1">
          <a:blip r:embed="rId3">
            <a:alphaModFix/>
          </a:blip>
          <a:srcRect b="6750" l="0" r="0" t="-6750"/>
          <a:stretch/>
        </p:blipFill>
        <p:spPr>
          <a:xfrm>
            <a:off x="285750" y="0"/>
            <a:ext cx="8572500" cy="5143500"/>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154"/>
          <p:cNvSpPr txBox="1"/>
          <p:nvPr/>
        </p:nvSpPr>
        <p:spPr>
          <a:xfrm>
            <a:off x="331350" y="152400"/>
            <a:ext cx="55065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500"/>
              <a:t>https://foscos.fssai.gov.in/</a:t>
            </a:r>
            <a:endParaRPr sz="2500"/>
          </a:p>
        </p:txBody>
      </p:sp>
      <p:pic>
        <p:nvPicPr>
          <p:cNvPr id="885" name="Google Shape;885;p154"/>
          <p:cNvPicPr preferRelativeResize="0"/>
          <p:nvPr/>
        </p:nvPicPr>
        <p:blipFill>
          <a:blip r:embed="rId3">
            <a:alphaModFix/>
          </a:blip>
          <a:stretch>
            <a:fillRect/>
          </a:stretch>
        </p:blipFill>
        <p:spPr>
          <a:xfrm>
            <a:off x="152400" y="552600"/>
            <a:ext cx="8815960" cy="4438500"/>
          </a:xfrm>
          <a:prstGeom prst="rect">
            <a:avLst/>
          </a:prstGeom>
          <a:noFill/>
          <a:ln>
            <a:noFill/>
          </a:ln>
        </p:spPr>
      </p:pic>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pic>
        <p:nvPicPr>
          <p:cNvPr id="890" name="Google Shape;890;p155"/>
          <p:cNvPicPr preferRelativeResize="0"/>
          <p:nvPr/>
        </p:nvPicPr>
        <p:blipFill rotWithShape="1">
          <a:blip r:embed="rId3">
            <a:alphaModFix/>
          </a:blip>
          <a:srcRect b="11551" l="2838" r="1285" t="0"/>
          <a:stretch/>
        </p:blipFill>
        <p:spPr>
          <a:xfrm>
            <a:off x="39275" y="609600"/>
            <a:ext cx="8901251" cy="4249900"/>
          </a:xfrm>
          <a:prstGeom prst="rect">
            <a:avLst/>
          </a:prstGeom>
          <a:noFill/>
          <a:ln>
            <a:noFill/>
          </a:ln>
        </p:spPr>
      </p:pic>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4" name="Shape 894"/>
        <p:cNvGrpSpPr/>
        <p:nvPr/>
      </p:nvGrpSpPr>
      <p:grpSpPr>
        <a:xfrm>
          <a:off x="0" y="0"/>
          <a:ext cx="0" cy="0"/>
          <a:chOff x="0" y="0"/>
          <a:chExt cx="0" cy="0"/>
        </a:xfrm>
      </p:grpSpPr>
      <p:pic>
        <p:nvPicPr>
          <p:cNvPr id="895" name="Google Shape;895;p156"/>
          <p:cNvPicPr preferRelativeResize="0"/>
          <p:nvPr/>
        </p:nvPicPr>
        <p:blipFill>
          <a:blip r:embed="rId3">
            <a:alphaModFix/>
          </a:blip>
          <a:stretch>
            <a:fillRect/>
          </a:stretch>
        </p:blipFill>
        <p:spPr>
          <a:xfrm>
            <a:off x="152400" y="152400"/>
            <a:ext cx="8836703" cy="4991101"/>
          </a:xfrm>
          <a:prstGeom prst="rect">
            <a:avLst/>
          </a:prstGeom>
          <a:noFill/>
          <a:ln>
            <a:noFill/>
          </a:ln>
        </p:spPr>
      </p:pic>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pic>
        <p:nvPicPr>
          <p:cNvPr id="900" name="Google Shape;900;p157"/>
          <p:cNvPicPr preferRelativeResize="0"/>
          <p:nvPr/>
        </p:nvPicPr>
        <p:blipFill>
          <a:blip r:embed="rId3">
            <a:alphaModFix/>
          </a:blip>
          <a:stretch>
            <a:fillRect/>
          </a:stretch>
        </p:blipFill>
        <p:spPr>
          <a:xfrm>
            <a:off x="100050" y="1070200"/>
            <a:ext cx="8819675" cy="3003125"/>
          </a:xfrm>
          <a:prstGeom prst="rect">
            <a:avLst/>
          </a:prstGeom>
          <a:noFill/>
          <a:ln>
            <a:noFill/>
          </a:ln>
        </p:spPr>
      </p:pic>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pic>
        <p:nvPicPr>
          <p:cNvPr id="905" name="Google Shape;905;p158"/>
          <p:cNvPicPr preferRelativeResize="0"/>
          <p:nvPr/>
        </p:nvPicPr>
        <p:blipFill>
          <a:blip r:embed="rId3">
            <a:alphaModFix/>
          </a:blip>
          <a:stretch>
            <a:fillRect/>
          </a:stretch>
        </p:blipFill>
        <p:spPr>
          <a:xfrm>
            <a:off x="182175" y="946650"/>
            <a:ext cx="8779651" cy="3123950"/>
          </a:xfrm>
          <a:prstGeom prst="rect">
            <a:avLst/>
          </a:prstGeom>
          <a:noFill/>
          <a:ln>
            <a:noFill/>
          </a:ln>
        </p:spPr>
      </p:pic>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9" name="Shape 909"/>
        <p:cNvGrpSpPr/>
        <p:nvPr/>
      </p:nvGrpSpPr>
      <p:grpSpPr>
        <a:xfrm>
          <a:off x="0" y="0"/>
          <a:ext cx="0" cy="0"/>
          <a:chOff x="0" y="0"/>
          <a:chExt cx="0" cy="0"/>
        </a:xfrm>
      </p:grpSpPr>
      <p:pic>
        <p:nvPicPr>
          <p:cNvPr id="910" name="Google Shape;910;p159"/>
          <p:cNvPicPr preferRelativeResize="0"/>
          <p:nvPr/>
        </p:nvPicPr>
        <p:blipFill>
          <a:blip r:embed="rId3">
            <a:alphaModFix/>
          </a:blip>
          <a:stretch>
            <a:fillRect/>
          </a:stretch>
        </p:blipFill>
        <p:spPr>
          <a:xfrm>
            <a:off x="0" y="1761725"/>
            <a:ext cx="9144000" cy="2475571"/>
          </a:xfrm>
          <a:prstGeom prst="rect">
            <a:avLst/>
          </a:prstGeom>
          <a:noFill/>
          <a:ln>
            <a:noFill/>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pic>
        <p:nvPicPr>
          <p:cNvPr id="915" name="Google Shape;915;p160"/>
          <p:cNvPicPr preferRelativeResize="0"/>
          <p:nvPr/>
        </p:nvPicPr>
        <p:blipFill>
          <a:blip r:embed="rId3">
            <a:alphaModFix/>
          </a:blip>
          <a:stretch>
            <a:fillRect/>
          </a:stretch>
        </p:blipFill>
        <p:spPr>
          <a:xfrm>
            <a:off x="1334200" y="152400"/>
            <a:ext cx="6263336" cy="4838701"/>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9" name="Shape 919"/>
        <p:cNvGrpSpPr/>
        <p:nvPr/>
      </p:nvGrpSpPr>
      <p:grpSpPr>
        <a:xfrm>
          <a:off x="0" y="0"/>
          <a:ext cx="0" cy="0"/>
          <a:chOff x="0" y="0"/>
          <a:chExt cx="0" cy="0"/>
        </a:xfrm>
      </p:grpSpPr>
      <p:sp>
        <p:nvSpPr>
          <p:cNvPr id="920" name="Google Shape;920;p161"/>
          <p:cNvSpPr txBox="1"/>
          <p:nvPr/>
        </p:nvSpPr>
        <p:spPr>
          <a:xfrm>
            <a:off x="0" y="0"/>
            <a:ext cx="9144000" cy="6156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1800"/>
              </a:spcBef>
              <a:spcAft>
                <a:spcPts val="400"/>
              </a:spcAft>
              <a:buNone/>
            </a:pPr>
            <a:r>
              <a:rPr b="1" lang="en-GB" sz="2800">
                <a:solidFill>
                  <a:schemeClr val="dk1"/>
                </a:solidFill>
                <a:highlight>
                  <a:srgbClr val="FFFFFF"/>
                </a:highlight>
              </a:rPr>
              <a:t>How to Apply for FSSAI Registration in Bangalore?</a:t>
            </a:r>
            <a:endParaRPr b="1" sz="2800">
              <a:solidFill>
                <a:schemeClr val="dk1"/>
              </a:solidFill>
              <a:highlight>
                <a:srgbClr val="FFFFFF"/>
              </a:highlight>
            </a:endParaRPr>
          </a:p>
        </p:txBody>
      </p:sp>
      <p:sp>
        <p:nvSpPr>
          <p:cNvPr id="921" name="Google Shape;921;p161"/>
          <p:cNvSpPr txBox="1"/>
          <p:nvPr/>
        </p:nvSpPr>
        <p:spPr>
          <a:xfrm>
            <a:off x="126225" y="662650"/>
            <a:ext cx="8598900" cy="912600"/>
          </a:xfrm>
          <a:prstGeom prst="rect">
            <a:avLst/>
          </a:prstGeom>
          <a:noFill/>
          <a:ln>
            <a:noFill/>
          </a:ln>
        </p:spPr>
        <p:txBody>
          <a:bodyPr anchorCtr="0" anchor="t" bIns="91425" lIns="91425" spcFirstLastPara="1" rIns="91425" wrap="square" tIns="91425">
            <a:spAutoFit/>
          </a:bodyPr>
          <a:lstStyle/>
          <a:p>
            <a:pPr indent="-368300" lvl="0" marL="457200" marR="419100" rtl="0" algn="l">
              <a:lnSpc>
                <a:spcPct val="115000"/>
              </a:lnSpc>
              <a:spcBef>
                <a:spcPts val="0"/>
              </a:spcBef>
              <a:spcAft>
                <a:spcPts val="0"/>
              </a:spcAft>
              <a:buClr>
                <a:schemeClr val="dk1"/>
              </a:buClr>
              <a:buSzPts val="2200"/>
              <a:buChar char="●"/>
            </a:pPr>
            <a:r>
              <a:rPr lang="en-GB" sz="2200">
                <a:solidFill>
                  <a:schemeClr val="dk1"/>
                </a:solidFill>
                <a:highlight>
                  <a:srgbClr val="FFFFFF"/>
                </a:highlight>
              </a:rPr>
              <a:t>Visit FSSAI Website of Karnataka and click on sign up available on the right side of the page.</a:t>
            </a:r>
            <a:endParaRPr sz="2200">
              <a:solidFill>
                <a:schemeClr val="dk1"/>
              </a:solidFill>
              <a:highlight>
                <a:srgbClr val="FFFFFF"/>
              </a:highlight>
            </a:endParaRPr>
          </a:p>
        </p:txBody>
      </p:sp>
      <p:sp>
        <p:nvSpPr>
          <p:cNvPr id="922" name="Google Shape;922;p161"/>
          <p:cNvSpPr txBox="1"/>
          <p:nvPr/>
        </p:nvSpPr>
        <p:spPr>
          <a:xfrm>
            <a:off x="158125" y="1464200"/>
            <a:ext cx="8740500" cy="912600"/>
          </a:xfrm>
          <a:prstGeom prst="rect">
            <a:avLst/>
          </a:prstGeom>
          <a:noFill/>
          <a:ln>
            <a:noFill/>
          </a:ln>
        </p:spPr>
        <p:txBody>
          <a:bodyPr anchorCtr="0" anchor="t" bIns="91425" lIns="91425" spcFirstLastPara="1" rIns="91425" wrap="square" tIns="91425">
            <a:spAutoFit/>
          </a:bodyPr>
          <a:lstStyle/>
          <a:p>
            <a:pPr indent="-368300" lvl="0" marL="457200" marR="419100" rtl="0" algn="l">
              <a:lnSpc>
                <a:spcPct val="115000"/>
              </a:lnSpc>
              <a:spcBef>
                <a:spcPts val="0"/>
              </a:spcBef>
              <a:spcAft>
                <a:spcPts val="0"/>
              </a:spcAft>
              <a:buClr>
                <a:schemeClr val="dk1"/>
              </a:buClr>
              <a:buSzPts val="2200"/>
              <a:buChar char="●"/>
            </a:pPr>
            <a:r>
              <a:rPr lang="en-GB" sz="2200">
                <a:solidFill>
                  <a:schemeClr val="dk1"/>
                </a:solidFill>
                <a:highlight>
                  <a:srgbClr val="FFFFFF"/>
                </a:highlight>
              </a:rPr>
              <a:t>All the Food Business operator need to provide a unique email address and mobile number.</a:t>
            </a:r>
            <a:endParaRPr sz="2200">
              <a:solidFill>
                <a:schemeClr val="dk1"/>
              </a:solidFill>
              <a:highlight>
                <a:srgbClr val="FFFFFF"/>
              </a:highlight>
            </a:endParaRPr>
          </a:p>
        </p:txBody>
      </p:sp>
      <p:sp>
        <p:nvSpPr>
          <p:cNvPr id="923" name="Google Shape;923;p161"/>
          <p:cNvSpPr txBox="1"/>
          <p:nvPr/>
        </p:nvSpPr>
        <p:spPr>
          <a:xfrm>
            <a:off x="76200" y="2419350"/>
            <a:ext cx="8916900" cy="912600"/>
          </a:xfrm>
          <a:prstGeom prst="rect">
            <a:avLst/>
          </a:prstGeom>
          <a:noFill/>
          <a:ln>
            <a:noFill/>
          </a:ln>
        </p:spPr>
        <p:txBody>
          <a:bodyPr anchorCtr="0" anchor="t" bIns="91425" lIns="91425" spcFirstLastPara="1" rIns="91425" wrap="square" tIns="91425">
            <a:spAutoFit/>
          </a:bodyPr>
          <a:lstStyle/>
          <a:p>
            <a:pPr indent="-368300" lvl="0" marL="457200" marR="419100" rtl="0" algn="l">
              <a:lnSpc>
                <a:spcPct val="115000"/>
              </a:lnSpc>
              <a:spcBef>
                <a:spcPts val="0"/>
              </a:spcBef>
              <a:spcAft>
                <a:spcPts val="0"/>
              </a:spcAft>
              <a:buSzPts val="2200"/>
              <a:buChar char="●"/>
            </a:pPr>
            <a:r>
              <a:rPr lang="en-GB" sz="2200">
                <a:solidFill>
                  <a:schemeClr val="dk1"/>
                </a:solidFill>
                <a:highlight>
                  <a:srgbClr val="FFFFFF"/>
                </a:highlight>
              </a:rPr>
              <a:t>Input a unique username for </a:t>
            </a:r>
            <a:r>
              <a:rPr lang="en-GB" sz="2200">
                <a:solidFill>
                  <a:srgbClr val="007BFF"/>
                </a:solidFill>
                <a:highlight>
                  <a:srgbClr val="FFFFFF"/>
                </a:highlight>
                <a:uFill>
                  <a:noFill/>
                </a:uFill>
                <a:hlinkClick r:id="rId3">
                  <a:extLst>
                    <a:ext uri="{A12FA001-AC4F-418D-AE19-62706E023703}">
                      <ahyp:hlinkClr val="tx"/>
                    </a:ext>
                  </a:extLst>
                </a:hlinkClick>
              </a:rPr>
              <a:t>FSSAI Registration</a:t>
            </a:r>
            <a:r>
              <a:rPr lang="en-GB" sz="2200">
                <a:solidFill>
                  <a:schemeClr val="dk1"/>
                </a:solidFill>
                <a:highlight>
                  <a:srgbClr val="FFFFFF"/>
                </a:highlight>
              </a:rPr>
              <a:t> in Bangalore and fill the details to complete the sign-up</a:t>
            </a:r>
            <a:endParaRPr sz="2200">
              <a:solidFill>
                <a:schemeClr val="dk1"/>
              </a:solidFill>
              <a:highlight>
                <a:srgbClr val="FFFFFF"/>
              </a:highlight>
            </a:endParaRPr>
          </a:p>
        </p:txBody>
      </p:sp>
      <p:sp>
        <p:nvSpPr>
          <p:cNvPr id="924" name="Google Shape;924;p161"/>
          <p:cNvSpPr txBox="1"/>
          <p:nvPr/>
        </p:nvSpPr>
        <p:spPr>
          <a:xfrm>
            <a:off x="158125" y="3287100"/>
            <a:ext cx="8916900" cy="912600"/>
          </a:xfrm>
          <a:prstGeom prst="rect">
            <a:avLst/>
          </a:prstGeom>
          <a:noFill/>
          <a:ln>
            <a:noFill/>
          </a:ln>
        </p:spPr>
        <p:txBody>
          <a:bodyPr anchorCtr="0" anchor="t" bIns="91425" lIns="91425" spcFirstLastPara="1" rIns="91425" wrap="square" tIns="91425">
            <a:spAutoFit/>
          </a:bodyPr>
          <a:lstStyle/>
          <a:p>
            <a:pPr indent="-368300" lvl="0" marL="457200" marR="419100" rtl="0" algn="l">
              <a:lnSpc>
                <a:spcPct val="115000"/>
              </a:lnSpc>
              <a:spcBef>
                <a:spcPts val="0"/>
              </a:spcBef>
              <a:spcAft>
                <a:spcPts val="0"/>
              </a:spcAft>
              <a:buClr>
                <a:schemeClr val="dk1"/>
              </a:buClr>
              <a:buSzPts val="2200"/>
              <a:buChar char="●"/>
            </a:pPr>
            <a:r>
              <a:rPr lang="en-GB" sz="2200">
                <a:solidFill>
                  <a:schemeClr val="dk1"/>
                </a:solidFill>
                <a:highlight>
                  <a:srgbClr val="FFFFFF"/>
                </a:highlight>
              </a:rPr>
              <a:t>An account is created once the sign-up process is completed and the user gets a notification via email and SMS</a:t>
            </a:r>
            <a:endParaRPr sz="2200">
              <a:solidFill>
                <a:schemeClr val="dk1"/>
              </a:solidFill>
              <a:highlight>
                <a:srgbClr val="FFFFFF"/>
              </a:highlight>
            </a:endParaRPr>
          </a:p>
        </p:txBody>
      </p:sp>
      <p:sp>
        <p:nvSpPr>
          <p:cNvPr id="925" name="Google Shape;925;p161"/>
          <p:cNvSpPr txBox="1"/>
          <p:nvPr/>
        </p:nvSpPr>
        <p:spPr>
          <a:xfrm>
            <a:off x="152400" y="4178375"/>
            <a:ext cx="8991600" cy="912600"/>
          </a:xfrm>
          <a:prstGeom prst="rect">
            <a:avLst/>
          </a:prstGeom>
          <a:noFill/>
          <a:ln>
            <a:noFill/>
          </a:ln>
        </p:spPr>
        <p:txBody>
          <a:bodyPr anchorCtr="0" anchor="t" bIns="91425" lIns="91425" spcFirstLastPara="1" rIns="91425" wrap="square" tIns="91425">
            <a:spAutoFit/>
          </a:bodyPr>
          <a:lstStyle/>
          <a:p>
            <a:pPr indent="-368300" lvl="0" marL="457200" marR="419100" rtl="0" algn="l">
              <a:lnSpc>
                <a:spcPct val="115000"/>
              </a:lnSpc>
              <a:spcBef>
                <a:spcPts val="0"/>
              </a:spcBef>
              <a:spcAft>
                <a:spcPts val="0"/>
              </a:spcAft>
              <a:buClr>
                <a:schemeClr val="dk1"/>
              </a:buClr>
              <a:buSzPts val="2200"/>
              <a:buChar char="●"/>
            </a:pPr>
            <a:r>
              <a:rPr lang="en-GB" sz="2200">
                <a:solidFill>
                  <a:schemeClr val="dk1"/>
                </a:solidFill>
                <a:highlight>
                  <a:srgbClr val="FFFFFF"/>
                </a:highlight>
              </a:rPr>
              <a:t>The user id is valid for 30 days, hence the details has to be filled before it gets</a:t>
            </a:r>
            <a:endParaRPr sz="2200">
              <a:solidFill>
                <a:schemeClr val="dk1"/>
              </a:solidFill>
              <a:highlight>
                <a:srgbClr val="FFFFFF"/>
              </a:highlight>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162"/>
          <p:cNvSpPr txBox="1"/>
          <p:nvPr/>
        </p:nvSpPr>
        <p:spPr>
          <a:xfrm>
            <a:off x="78875" y="284000"/>
            <a:ext cx="8740800" cy="1691700"/>
          </a:xfrm>
          <a:prstGeom prst="rect">
            <a:avLst/>
          </a:prstGeom>
          <a:noFill/>
          <a:ln>
            <a:noFill/>
          </a:ln>
        </p:spPr>
        <p:txBody>
          <a:bodyPr anchorCtr="0" anchor="t" bIns="91425" lIns="91425" spcFirstLastPara="1" rIns="91425" wrap="square" tIns="91425">
            <a:spAutoFit/>
          </a:bodyPr>
          <a:lstStyle/>
          <a:p>
            <a:pPr indent="-368300" lvl="0" marL="457200" marR="419100" rtl="0" algn="l">
              <a:lnSpc>
                <a:spcPct val="115000"/>
              </a:lnSpc>
              <a:spcBef>
                <a:spcPts val="0"/>
              </a:spcBef>
              <a:spcAft>
                <a:spcPts val="0"/>
              </a:spcAft>
              <a:buClr>
                <a:schemeClr val="dk1"/>
              </a:buClr>
              <a:buSzPts val="2200"/>
              <a:buChar char="●"/>
            </a:pPr>
            <a:r>
              <a:rPr lang="en-GB" sz="2200">
                <a:solidFill>
                  <a:schemeClr val="dk1"/>
                </a:solidFill>
                <a:highlight>
                  <a:srgbClr val="FFFFFF"/>
                </a:highlight>
              </a:rPr>
              <a:t>After log into the account fill the details of the online application form and submit it.</a:t>
            </a:r>
            <a:endParaRPr sz="2200">
              <a:solidFill>
                <a:schemeClr val="dk1"/>
              </a:solidFill>
              <a:highlight>
                <a:srgbClr val="FFFFFF"/>
              </a:highlight>
            </a:endParaRPr>
          </a:p>
          <a:p>
            <a:pPr indent="-368300" lvl="0" marL="457200" marR="419100" rtl="0" algn="l">
              <a:lnSpc>
                <a:spcPct val="115000"/>
              </a:lnSpc>
              <a:spcBef>
                <a:spcPts val="0"/>
              </a:spcBef>
              <a:spcAft>
                <a:spcPts val="0"/>
              </a:spcAft>
              <a:buClr>
                <a:schemeClr val="dk1"/>
              </a:buClr>
              <a:buSzPts val="2200"/>
              <a:buChar char="●"/>
            </a:pPr>
            <a:r>
              <a:rPr lang="en-GB" sz="2200">
                <a:solidFill>
                  <a:schemeClr val="dk1"/>
                </a:solidFill>
                <a:highlight>
                  <a:srgbClr val="FFFFFF"/>
                </a:highlight>
              </a:rPr>
              <a:t>You will need your Photo, ID proof and GST certificate during application.</a:t>
            </a:r>
            <a:endParaRPr sz="2200">
              <a:solidFill>
                <a:schemeClr val="dk1"/>
              </a:solidFill>
              <a:highlight>
                <a:srgbClr val="FFFFFF"/>
              </a:highlight>
            </a:endParaRPr>
          </a:p>
        </p:txBody>
      </p:sp>
      <p:sp>
        <p:nvSpPr>
          <p:cNvPr id="931" name="Google Shape;931;p162"/>
          <p:cNvSpPr txBox="1"/>
          <p:nvPr/>
        </p:nvSpPr>
        <p:spPr>
          <a:xfrm>
            <a:off x="36000" y="1901000"/>
            <a:ext cx="9072000" cy="3249300"/>
          </a:xfrm>
          <a:prstGeom prst="rect">
            <a:avLst/>
          </a:prstGeom>
          <a:noFill/>
          <a:ln>
            <a:noFill/>
          </a:ln>
        </p:spPr>
        <p:txBody>
          <a:bodyPr anchorCtr="0" anchor="t" bIns="91425" lIns="91425" spcFirstLastPara="1" rIns="91425" wrap="square" tIns="91425">
            <a:spAutoFit/>
          </a:bodyPr>
          <a:lstStyle/>
          <a:p>
            <a:pPr indent="-368300" lvl="0" marL="457200" marR="419100" rtl="0" algn="l">
              <a:lnSpc>
                <a:spcPct val="115000"/>
              </a:lnSpc>
              <a:spcBef>
                <a:spcPts val="0"/>
              </a:spcBef>
              <a:spcAft>
                <a:spcPts val="0"/>
              </a:spcAft>
              <a:buClr>
                <a:schemeClr val="dk1"/>
              </a:buClr>
              <a:buSzPts val="2200"/>
              <a:buChar char="●"/>
            </a:pPr>
            <a:r>
              <a:rPr lang="en-GB" sz="2200">
                <a:solidFill>
                  <a:schemeClr val="dk1"/>
                </a:solidFill>
                <a:highlight>
                  <a:srgbClr val="FFFFFF"/>
                </a:highlight>
              </a:rPr>
              <a:t>On successful filling of details, the system will generate a Unique Reference Id.</a:t>
            </a:r>
            <a:endParaRPr sz="2200">
              <a:solidFill>
                <a:schemeClr val="dk1"/>
              </a:solidFill>
              <a:highlight>
                <a:srgbClr val="FFFFFF"/>
              </a:highlight>
            </a:endParaRPr>
          </a:p>
          <a:p>
            <a:pPr indent="-368300" lvl="0" marL="457200" marR="419100" rtl="0" algn="l">
              <a:lnSpc>
                <a:spcPct val="115000"/>
              </a:lnSpc>
              <a:spcBef>
                <a:spcPts val="0"/>
              </a:spcBef>
              <a:spcAft>
                <a:spcPts val="0"/>
              </a:spcAft>
              <a:buClr>
                <a:schemeClr val="dk1"/>
              </a:buClr>
              <a:buSzPts val="2200"/>
              <a:buChar char="●"/>
            </a:pPr>
            <a:r>
              <a:rPr lang="en-GB" sz="2200">
                <a:solidFill>
                  <a:schemeClr val="dk1"/>
                </a:solidFill>
                <a:highlight>
                  <a:srgbClr val="FFFFFF"/>
                </a:highlight>
              </a:rPr>
              <a:t>After the procedure is over, take the print out of the application form and acknowledgement and attach the demand draft of the fees with supporting documents</a:t>
            </a:r>
            <a:endParaRPr sz="2200">
              <a:solidFill>
                <a:schemeClr val="dk1"/>
              </a:solidFill>
              <a:highlight>
                <a:srgbClr val="FFFFFF"/>
              </a:highlight>
            </a:endParaRPr>
          </a:p>
          <a:p>
            <a:pPr indent="-368300" lvl="0" marL="457200" marR="419100" rtl="0" algn="l">
              <a:lnSpc>
                <a:spcPct val="115000"/>
              </a:lnSpc>
              <a:spcBef>
                <a:spcPts val="0"/>
              </a:spcBef>
              <a:spcAft>
                <a:spcPts val="0"/>
              </a:spcAft>
              <a:buClr>
                <a:schemeClr val="dk1"/>
              </a:buClr>
              <a:buSzPts val="2200"/>
              <a:buChar char="●"/>
            </a:pPr>
            <a:r>
              <a:rPr lang="en-GB" sz="2200">
                <a:solidFill>
                  <a:schemeClr val="dk1"/>
                </a:solidFill>
                <a:highlight>
                  <a:srgbClr val="FFFFFF"/>
                </a:highlight>
              </a:rPr>
              <a:t>The application needs to be submitted to state authority or regional office of Food Safety and Standards Authority of India, within 15 days from submission of application.</a:t>
            </a:r>
            <a:endParaRPr sz="2200">
              <a:solidFill>
                <a:schemeClr val="dk1"/>
              </a:solidFill>
              <a:highlight>
                <a:srgbClr val="FFFFFF"/>
              </a:highlight>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5" name="Shape 935"/>
        <p:cNvGrpSpPr/>
        <p:nvPr/>
      </p:nvGrpSpPr>
      <p:grpSpPr>
        <a:xfrm>
          <a:off x="0" y="0"/>
          <a:ext cx="0" cy="0"/>
          <a:chOff x="0" y="0"/>
          <a:chExt cx="0" cy="0"/>
        </a:xfrm>
      </p:grpSpPr>
      <p:sp>
        <p:nvSpPr>
          <p:cNvPr id="936" name="Google Shape;936;p163"/>
          <p:cNvSpPr txBox="1"/>
          <p:nvPr/>
        </p:nvSpPr>
        <p:spPr>
          <a:xfrm>
            <a:off x="154200" y="858425"/>
            <a:ext cx="8835600" cy="2081100"/>
          </a:xfrm>
          <a:prstGeom prst="rect">
            <a:avLst/>
          </a:prstGeom>
          <a:noFill/>
          <a:ln>
            <a:noFill/>
          </a:ln>
        </p:spPr>
        <p:txBody>
          <a:bodyPr anchorCtr="0" anchor="t" bIns="91425" lIns="91425" spcFirstLastPara="1" rIns="91425" wrap="square" tIns="91425">
            <a:spAutoFit/>
          </a:bodyPr>
          <a:lstStyle/>
          <a:p>
            <a:pPr indent="-368300" lvl="0" marL="457200" marR="419100" rtl="0" algn="l">
              <a:lnSpc>
                <a:spcPct val="115000"/>
              </a:lnSpc>
              <a:spcBef>
                <a:spcPts val="0"/>
              </a:spcBef>
              <a:spcAft>
                <a:spcPts val="0"/>
              </a:spcAft>
              <a:buClr>
                <a:schemeClr val="dk1"/>
              </a:buClr>
              <a:buSzPts val="2200"/>
              <a:buChar char="●"/>
            </a:pPr>
            <a:r>
              <a:rPr lang="en-GB" sz="2200">
                <a:solidFill>
                  <a:schemeClr val="dk1"/>
                </a:solidFill>
                <a:highlight>
                  <a:srgbClr val="FFFFFF"/>
                </a:highlight>
              </a:rPr>
              <a:t>T</a:t>
            </a:r>
            <a:r>
              <a:rPr lang="en-GB" sz="2200">
                <a:solidFill>
                  <a:schemeClr val="dk1"/>
                </a:solidFill>
                <a:highlight>
                  <a:srgbClr val="FFFFFF"/>
                </a:highlight>
              </a:rPr>
              <a:t>he Authority scrutinize the documents and approves the application.</a:t>
            </a:r>
            <a:endParaRPr sz="2200">
              <a:solidFill>
                <a:schemeClr val="dk1"/>
              </a:solidFill>
              <a:highlight>
                <a:srgbClr val="FFFFFF"/>
              </a:highlight>
            </a:endParaRPr>
          </a:p>
          <a:p>
            <a:pPr indent="-368300" lvl="0" marL="457200" marR="419100" rtl="0" algn="l">
              <a:lnSpc>
                <a:spcPct val="115000"/>
              </a:lnSpc>
              <a:spcBef>
                <a:spcPts val="0"/>
              </a:spcBef>
              <a:spcAft>
                <a:spcPts val="0"/>
              </a:spcAft>
              <a:buClr>
                <a:schemeClr val="dk1"/>
              </a:buClr>
              <a:buSzPts val="2200"/>
              <a:buChar char="●"/>
            </a:pPr>
            <a:r>
              <a:rPr lang="en-GB" sz="2200">
                <a:solidFill>
                  <a:schemeClr val="dk1"/>
                </a:solidFill>
                <a:highlight>
                  <a:srgbClr val="FFFFFF"/>
                </a:highlight>
              </a:rPr>
              <a:t>A 14 digit FSSAI Registration number is provided by the Authority which consists of information about the manufacturer and their state.</a:t>
            </a:r>
            <a:endParaRPr sz="2200">
              <a:solidFill>
                <a:schemeClr val="dk1"/>
              </a:solidFill>
              <a:highlight>
                <a:srgbClr val="FFFFFF"/>
              </a:highlight>
            </a:endParaRPr>
          </a:p>
        </p:txBody>
      </p:sp>
      <p:sp>
        <p:nvSpPr>
          <p:cNvPr id="937" name="Google Shape;937;p163"/>
          <p:cNvSpPr txBox="1"/>
          <p:nvPr/>
        </p:nvSpPr>
        <p:spPr>
          <a:xfrm>
            <a:off x="78900" y="0"/>
            <a:ext cx="8986200" cy="912600"/>
          </a:xfrm>
          <a:prstGeom prst="rect">
            <a:avLst/>
          </a:prstGeom>
          <a:noFill/>
          <a:ln>
            <a:noFill/>
          </a:ln>
        </p:spPr>
        <p:txBody>
          <a:bodyPr anchorCtr="0" anchor="t" bIns="91425" lIns="91425" spcFirstLastPara="1" rIns="91425" wrap="square" tIns="91425">
            <a:spAutoFit/>
          </a:bodyPr>
          <a:lstStyle/>
          <a:p>
            <a:pPr indent="-368300" lvl="0" marL="457200" marR="419100" rtl="0" algn="l">
              <a:lnSpc>
                <a:spcPct val="115000"/>
              </a:lnSpc>
              <a:spcBef>
                <a:spcPts val="0"/>
              </a:spcBef>
              <a:spcAft>
                <a:spcPts val="0"/>
              </a:spcAft>
              <a:buClr>
                <a:schemeClr val="dk1"/>
              </a:buClr>
              <a:buSzPts val="2200"/>
              <a:buChar char="●"/>
            </a:pPr>
            <a:r>
              <a:rPr lang="en-GB" sz="2200">
                <a:solidFill>
                  <a:schemeClr val="dk1"/>
                </a:solidFill>
                <a:highlight>
                  <a:srgbClr val="FFFFFF"/>
                </a:highlight>
              </a:rPr>
              <a:t>With the help of the Unique Reference Id, the operator can keep track of the application.</a:t>
            </a:r>
            <a:endParaRPr sz="2200">
              <a:solidFill>
                <a:schemeClr val="dk1"/>
              </a:solidFill>
              <a:highlight>
                <a:srgbClr val="FFFFFF"/>
              </a:highlight>
            </a:endParaRPr>
          </a:p>
        </p:txBody>
      </p:sp>
      <p:sp>
        <p:nvSpPr>
          <p:cNvPr id="938" name="Google Shape;938;p163"/>
          <p:cNvSpPr txBox="1"/>
          <p:nvPr/>
        </p:nvSpPr>
        <p:spPr>
          <a:xfrm>
            <a:off x="220875" y="2898300"/>
            <a:ext cx="8772300" cy="2081100"/>
          </a:xfrm>
          <a:prstGeom prst="rect">
            <a:avLst/>
          </a:prstGeom>
          <a:noFill/>
          <a:ln>
            <a:noFill/>
          </a:ln>
        </p:spPr>
        <p:txBody>
          <a:bodyPr anchorCtr="0" anchor="t" bIns="91425" lIns="91425" spcFirstLastPara="1" rIns="91425" wrap="square" tIns="91425">
            <a:spAutoFit/>
          </a:bodyPr>
          <a:lstStyle/>
          <a:p>
            <a:pPr indent="-368300" lvl="0" marL="457200" marR="419100" rtl="0" algn="l">
              <a:lnSpc>
                <a:spcPct val="115000"/>
              </a:lnSpc>
              <a:spcBef>
                <a:spcPts val="0"/>
              </a:spcBef>
              <a:spcAft>
                <a:spcPts val="0"/>
              </a:spcAft>
              <a:buClr>
                <a:schemeClr val="dk1"/>
              </a:buClr>
              <a:buSzPts val="2200"/>
              <a:buChar char="●"/>
            </a:pPr>
            <a:r>
              <a:rPr lang="en-GB" sz="2200">
                <a:solidFill>
                  <a:schemeClr val="dk1"/>
                </a:solidFill>
                <a:highlight>
                  <a:srgbClr val="FFFFFF"/>
                </a:highlight>
              </a:rPr>
              <a:t>The license is granted for a period of 1 to 5 years which needs to be mentioned at an early stage of the application.</a:t>
            </a:r>
            <a:endParaRPr sz="2200">
              <a:solidFill>
                <a:schemeClr val="dk1"/>
              </a:solidFill>
              <a:highlight>
                <a:srgbClr val="FFFFFF"/>
              </a:highlight>
            </a:endParaRPr>
          </a:p>
          <a:p>
            <a:pPr indent="-368300" lvl="0" marL="457200" marR="419100" rtl="0" algn="l">
              <a:lnSpc>
                <a:spcPct val="115000"/>
              </a:lnSpc>
              <a:spcBef>
                <a:spcPts val="0"/>
              </a:spcBef>
              <a:spcAft>
                <a:spcPts val="0"/>
              </a:spcAft>
              <a:buClr>
                <a:schemeClr val="dk1"/>
              </a:buClr>
              <a:buSzPts val="2200"/>
              <a:buChar char="●"/>
            </a:pPr>
            <a:r>
              <a:rPr lang="en-GB" sz="2200">
                <a:solidFill>
                  <a:schemeClr val="dk1"/>
                </a:solidFill>
                <a:highlight>
                  <a:srgbClr val="FFFFFF"/>
                </a:highlight>
              </a:rPr>
              <a:t>The license can be renewed after the expiry of the term.</a:t>
            </a:r>
            <a:endParaRPr sz="2200">
              <a:solidFill>
                <a:schemeClr val="dk1"/>
              </a:solidFill>
              <a:highlight>
                <a:srgbClr val="FFFFFF"/>
              </a:highlight>
            </a:endParaRPr>
          </a:p>
          <a:p>
            <a:pPr indent="-368300" lvl="0" marL="457200" marR="419100" rtl="0" algn="l">
              <a:lnSpc>
                <a:spcPct val="115000"/>
              </a:lnSpc>
              <a:spcBef>
                <a:spcPts val="0"/>
              </a:spcBef>
              <a:spcAft>
                <a:spcPts val="0"/>
              </a:spcAft>
              <a:buClr>
                <a:schemeClr val="dk1"/>
              </a:buClr>
              <a:buSzPts val="2200"/>
              <a:buChar char="●"/>
            </a:pPr>
            <a:r>
              <a:rPr lang="en-GB" sz="2200">
                <a:solidFill>
                  <a:schemeClr val="dk1"/>
                </a:solidFill>
                <a:highlight>
                  <a:srgbClr val="FFFFFF"/>
                </a:highlight>
              </a:rPr>
              <a:t>The application for renewal should be made 30 days prior to the expiry of the FSSAI license.</a:t>
            </a:r>
            <a:endParaRPr sz="2200">
              <a:solidFill>
                <a:schemeClr val="dk1"/>
              </a:solidFill>
              <a:highlight>
                <a:srgbClr val="FFFFFF"/>
              </a:highlight>
            </a:endParaRP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2" name="Shape 942"/>
        <p:cNvGrpSpPr/>
        <p:nvPr/>
      </p:nvGrpSpPr>
      <p:grpSpPr>
        <a:xfrm>
          <a:off x="0" y="0"/>
          <a:ext cx="0" cy="0"/>
          <a:chOff x="0" y="0"/>
          <a:chExt cx="0" cy="0"/>
        </a:xfrm>
      </p:grpSpPr>
      <p:sp>
        <p:nvSpPr>
          <p:cNvPr id="943" name="Google Shape;943;p164"/>
          <p:cNvSpPr txBox="1"/>
          <p:nvPr/>
        </p:nvSpPr>
        <p:spPr>
          <a:xfrm>
            <a:off x="112550" y="916350"/>
            <a:ext cx="8957100" cy="2239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0"/>
              </a:spcAft>
              <a:buClr>
                <a:schemeClr val="dk1"/>
              </a:buClr>
              <a:buSzPts val="1100"/>
              <a:buFont typeface="Arial"/>
              <a:buNone/>
            </a:pPr>
            <a:r>
              <a:rPr b="1" lang="en-GB" sz="3000">
                <a:solidFill>
                  <a:srgbClr val="323030"/>
                </a:solidFill>
                <a:highlight>
                  <a:srgbClr val="FFFFFF"/>
                </a:highlight>
                <a:latin typeface="Times New Roman"/>
                <a:ea typeface="Times New Roman"/>
                <a:cs typeface="Times New Roman"/>
                <a:sym typeface="Times New Roman"/>
              </a:rPr>
              <a:t> FSSAI+ Fire License +  Municipal Licence + GST + Shop and Establishment Certificate + BBMP Certificate</a:t>
            </a:r>
            <a:endParaRPr b="1" sz="3000">
              <a:solidFill>
                <a:srgbClr val="323030"/>
              </a:solidFill>
              <a:highlight>
                <a:srgbClr val="FFFFFF"/>
              </a:highlight>
              <a:latin typeface="Times New Roman"/>
              <a:ea typeface="Times New Roman"/>
              <a:cs typeface="Times New Roman"/>
              <a:sym typeface="Times New Roman"/>
            </a:endParaRPr>
          </a:p>
          <a:p>
            <a:pPr indent="0" lvl="0" marL="0" rtl="0" algn="ctr">
              <a:spcBef>
                <a:spcPts val="0"/>
              </a:spcBef>
              <a:spcAft>
                <a:spcPts val="0"/>
              </a:spcAft>
              <a:buNone/>
            </a:pPr>
            <a:r>
              <a:t/>
            </a:r>
            <a:endParaRPr b="1" sz="3000"/>
          </a:p>
        </p:txBody>
      </p:sp>
      <p:sp>
        <p:nvSpPr>
          <p:cNvPr id="944" name="Google Shape;944;p164"/>
          <p:cNvSpPr txBox="1"/>
          <p:nvPr/>
        </p:nvSpPr>
        <p:spPr>
          <a:xfrm>
            <a:off x="700625" y="3155850"/>
            <a:ext cx="8101200" cy="1606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en-GB" sz="2800">
                <a:solidFill>
                  <a:srgbClr val="323030"/>
                </a:solidFill>
                <a:highlight>
                  <a:srgbClr val="FFFFFF"/>
                </a:highlight>
                <a:latin typeface="Times New Roman"/>
                <a:ea typeface="Times New Roman"/>
                <a:cs typeface="Times New Roman"/>
                <a:sym typeface="Times New Roman"/>
              </a:rPr>
              <a:t>Space + Business Licenses + Equipment Cost + Ingredient Cost + Packaging Cost + Marketing Cost + Miscellaneous Cost</a:t>
            </a:r>
            <a:endParaRPr b="1" sz="2800">
              <a:solidFill>
                <a:srgbClr val="323030"/>
              </a:solidFill>
              <a:highlight>
                <a:srgbClr val="FFFFFF"/>
              </a:highlight>
              <a:latin typeface="Times New Roman"/>
              <a:ea typeface="Times New Roman"/>
              <a:cs typeface="Times New Roman"/>
              <a:sym typeface="Times New Roman"/>
            </a:endParaRPr>
          </a:p>
        </p:txBody>
      </p:sp>
      <p:sp>
        <p:nvSpPr>
          <p:cNvPr id="945" name="Google Shape;945;p164"/>
          <p:cNvSpPr txBox="1"/>
          <p:nvPr/>
        </p:nvSpPr>
        <p:spPr>
          <a:xfrm>
            <a:off x="294750" y="56800"/>
            <a:ext cx="86472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500">
                <a:solidFill>
                  <a:srgbClr val="0000FF"/>
                </a:solidFill>
              </a:rPr>
              <a:t>START UP COST FOR BAKERY SHOP</a:t>
            </a:r>
            <a:endParaRPr b="1" sz="3500">
              <a:solidFill>
                <a:srgbClr val="0000FF"/>
              </a:solidFill>
            </a:endParaRPr>
          </a:p>
        </p:txBody>
      </p:sp>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9" name="Shape 949"/>
        <p:cNvGrpSpPr/>
        <p:nvPr/>
      </p:nvGrpSpPr>
      <p:grpSpPr>
        <a:xfrm>
          <a:off x="0" y="0"/>
          <a:ext cx="0" cy="0"/>
          <a:chOff x="0" y="0"/>
          <a:chExt cx="0" cy="0"/>
        </a:xfrm>
      </p:grpSpPr>
      <p:sp>
        <p:nvSpPr>
          <p:cNvPr id="950" name="Google Shape;950;p165"/>
          <p:cNvSpPr txBox="1"/>
          <p:nvPr/>
        </p:nvSpPr>
        <p:spPr>
          <a:xfrm>
            <a:off x="114900" y="64800"/>
            <a:ext cx="8914200" cy="5191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0"/>
              </a:spcAft>
              <a:buClr>
                <a:schemeClr val="dk1"/>
              </a:buClr>
              <a:buSzPts val="1100"/>
              <a:buFont typeface="Arial"/>
              <a:buNone/>
            </a:pPr>
            <a:r>
              <a:rPr b="1" lang="en-GB" sz="3500" u="sng">
                <a:solidFill>
                  <a:srgbClr val="0000FF"/>
                </a:solidFill>
                <a:highlight>
                  <a:srgbClr val="FFFFFF"/>
                </a:highlight>
                <a:latin typeface="Times New Roman"/>
                <a:ea typeface="Times New Roman"/>
                <a:cs typeface="Times New Roman"/>
                <a:sym typeface="Times New Roman"/>
              </a:rPr>
              <a:t>So brings the startup cost to</a:t>
            </a:r>
            <a:endParaRPr b="1" sz="3500" u="sng">
              <a:solidFill>
                <a:srgbClr val="0000FF"/>
              </a:solidFill>
              <a:highlight>
                <a:srgbClr val="FFFFFF"/>
              </a:highlight>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en-GB" sz="2500">
                <a:solidFill>
                  <a:srgbClr val="323030"/>
                </a:solidFill>
                <a:highlight>
                  <a:srgbClr val="FFFFFF"/>
                </a:highlight>
                <a:latin typeface="Times New Roman"/>
                <a:ea typeface="Times New Roman"/>
                <a:cs typeface="Times New Roman"/>
                <a:sym typeface="Times New Roman"/>
              </a:rPr>
              <a:t>Space + Business Licence + Equipment + Ingredient + Packaging + Marketing + Miscellaneous which is on the lower side is = 0  + 100 + 10K + 7K + 5K + 5K + 5K = </a:t>
            </a:r>
            <a:r>
              <a:rPr b="1" lang="en-GB" sz="2500">
                <a:solidFill>
                  <a:srgbClr val="323030"/>
                </a:solidFill>
                <a:highlight>
                  <a:srgbClr val="FFFFFF"/>
                </a:highlight>
                <a:latin typeface="Times New Roman"/>
                <a:ea typeface="Times New Roman"/>
                <a:cs typeface="Times New Roman"/>
                <a:sym typeface="Times New Roman"/>
              </a:rPr>
              <a:t>32K</a:t>
            </a:r>
            <a:endParaRPr b="1" sz="2500">
              <a:solidFill>
                <a:srgbClr val="323030"/>
              </a:solidFill>
              <a:highlight>
                <a:srgbClr val="FFFFFF"/>
              </a:highlight>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en-GB" sz="2500">
                <a:solidFill>
                  <a:srgbClr val="323030"/>
                </a:solidFill>
                <a:highlight>
                  <a:srgbClr val="FFFFFF"/>
                </a:highlight>
                <a:latin typeface="Times New Roman"/>
                <a:ea typeface="Times New Roman"/>
                <a:cs typeface="Times New Roman"/>
                <a:sym typeface="Times New Roman"/>
              </a:rPr>
              <a:t>And on higher side is = </a:t>
            </a:r>
            <a:r>
              <a:rPr b="1" lang="en-GB" sz="2500">
                <a:solidFill>
                  <a:srgbClr val="323030"/>
                </a:solidFill>
                <a:highlight>
                  <a:srgbClr val="FFFFFF"/>
                </a:highlight>
                <a:latin typeface="Times New Roman"/>
                <a:ea typeface="Times New Roman"/>
                <a:cs typeface="Times New Roman"/>
                <a:sym typeface="Times New Roman"/>
              </a:rPr>
              <a:t>150K</a:t>
            </a:r>
            <a:r>
              <a:rPr lang="en-GB" sz="2500">
                <a:solidFill>
                  <a:srgbClr val="323030"/>
                </a:solidFill>
                <a:highlight>
                  <a:srgbClr val="FFFFFF"/>
                </a:highlight>
                <a:latin typeface="Times New Roman"/>
                <a:ea typeface="Times New Roman"/>
                <a:cs typeface="Times New Roman"/>
                <a:sym typeface="Times New Roman"/>
              </a:rPr>
              <a:t> + 10K + </a:t>
            </a:r>
            <a:r>
              <a:rPr b="1" lang="en-GB" sz="2500">
                <a:solidFill>
                  <a:srgbClr val="323030"/>
                </a:solidFill>
                <a:highlight>
                  <a:srgbClr val="FFFFFF"/>
                </a:highlight>
                <a:latin typeface="Times New Roman"/>
                <a:ea typeface="Times New Roman"/>
                <a:cs typeface="Times New Roman"/>
                <a:sym typeface="Times New Roman"/>
              </a:rPr>
              <a:t>600K</a:t>
            </a:r>
            <a:r>
              <a:rPr lang="en-GB" sz="2500">
                <a:solidFill>
                  <a:srgbClr val="323030"/>
                </a:solidFill>
                <a:highlight>
                  <a:srgbClr val="FFFFFF"/>
                </a:highlight>
                <a:latin typeface="Times New Roman"/>
                <a:ea typeface="Times New Roman"/>
                <a:cs typeface="Times New Roman"/>
                <a:sym typeface="Times New Roman"/>
              </a:rPr>
              <a:t> + </a:t>
            </a:r>
            <a:r>
              <a:rPr b="1" lang="en-GB" sz="2500">
                <a:solidFill>
                  <a:srgbClr val="323030"/>
                </a:solidFill>
                <a:highlight>
                  <a:srgbClr val="FFFFFF"/>
                </a:highlight>
                <a:latin typeface="Times New Roman"/>
                <a:ea typeface="Times New Roman"/>
                <a:cs typeface="Times New Roman"/>
                <a:sym typeface="Times New Roman"/>
              </a:rPr>
              <a:t>20K + 10K +</a:t>
            </a:r>
            <a:r>
              <a:rPr lang="en-GB" sz="2500">
                <a:solidFill>
                  <a:srgbClr val="323030"/>
                </a:solidFill>
                <a:highlight>
                  <a:srgbClr val="FFFFFF"/>
                </a:highlight>
                <a:latin typeface="Times New Roman"/>
                <a:ea typeface="Times New Roman"/>
                <a:cs typeface="Times New Roman"/>
                <a:sym typeface="Times New Roman"/>
              </a:rPr>
              <a:t> </a:t>
            </a:r>
            <a:r>
              <a:rPr b="1" lang="en-GB" sz="2500">
                <a:solidFill>
                  <a:srgbClr val="323030"/>
                </a:solidFill>
                <a:highlight>
                  <a:srgbClr val="FFFFFF"/>
                </a:highlight>
                <a:latin typeface="Times New Roman"/>
                <a:ea typeface="Times New Roman"/>
                <a:cs typeface="Times New Roman"/>
                <a:sym typeface="Times New Roman"/>
              </a:rPr>
              <a:t>100K</a:t>
            </a:r>
            <a:r>
              <a:rPr lang="en-GB" sz="2500">
                <a:solidFill>
                  <a:srgbClr val="323030"/>
                </a:solidFill>
                <a:highlight>
                  <a:srgbClr val="FFFFFF"/>
                </a:highlight>
                <a:latin typeface="Times New Roman"/>
                <a:ea typeface="Times New Roman"/>
                <a:cs typeface="Times New Roman"/>
                <a:sym typeface="Times New Roman"/>
              </a:rPr>
              <a:t> + 10K = </a:t>
            </a:r>
            <a:r>
              <a:rPr b="1" lang="en-GB" sz="2500">
                <a:solidFill>
                  <a:srgbClr val="323030"/>
                </a:solidFill>
                <a:highlight>
                  <a:srgbClr val="FFFFFF"/>
                </a:highlight>
                <a:latin typeface="Times New Roman"/>
                <a:ea typeface="Times New Roman"/>
                <a:cs typeface="Times New Roman"/>
                <a:sym typeface="Times New Roman"/>
              </a:rPr>
              <a:t>900K</a:t>
            </a:r>
            <a:endParaRPr b="1" sz="2500">
              <a:solidFill>
                <a:srgbClr val="323030"/>
              </a:solidFill>
              <a:highlight>
                <a:srgbClr val="FFFFFF"/>
              </a:highlight>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rPr lang="en-GB" sz="2500">
                <a:solidFill>
                  <a:srgbClr val="323030"/>
                </a:solidFill>
                <a:highlight>
                  <a:srgbClr val="FFFFFF"/>
                </a:highlight>
                <a:latin typeface="Times New Roman"/>
                <a:ea typeface="Times New Roman"/>
                <a:cs typeface="Times New Roman"/>
                <a:sym typeface="Times New Roman"/>
              </a:rPr>
              <a:t>Now in addition to the startup cost, there are monthly fixed expenses and variable expenses you should also factor in. For the initial period, I always recommend you to keep fixed cost as minimum as possible and try to keep more of variable cost.</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D5DCE4"/>
      </a:lt1>
      <a:dk2>
        <a:srgbClr val="595959"/>
      </a:dk2>
      <a:lt2>
        <a:srgbClr val="1B1A1A"/>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